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chartEx1.xml" ContentType="application/vnd.ms-office.chart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43"/>
  </p:notesMasterIdLst>
  <p:sldIdLst>
    <p:sldId id="256" r:id="rId2"/>
    <p:sldId id="289" r:id="rId3"/>
    <p:sldId id="296" r:id="rId4"/>
    <p:sldId id="290" r:id="rId5"/>
    <p:sldId id="291" r:id="rId6"/>
    <p:sldId id="292" r:id="rId7"/>
    <p:sldId id="257" r:id="rId8"/>
    <p:sldId id="293" r:id="rId9"/>
    <p:sldId id="258" r:id="rId10"/>
    <p:sldId id="259" r:id="rId11"/>
    <p:sldId id="260" r:id="rId12"/>
    <p:sldId id="261" r:id="rId13"/>
    <p:sldId id="262" r:id="rId14"/>
    <p:sldId id="263" r:id="rId15"/>
    <p:sldId id="294" r:id="rId16"/>
    <p:sldId id="295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ADC26-21FC-4635-B0C1-7E64E8B159CD}" v="57" dt="2019-10-08T18:59:41.9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249" autoAdjust="0"/>
  </p:normalViewPr>
  <p:slideViewPr>
    <p:cSldViewPr snapToGrid="0">
      <p:cViewPr>
        <p:scale>
          <a:sx n="67" d="100"/>
          <a:sy n="67" d="100"/>
        </p:scale>
        <p:origin x="-666" y="-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03ADC26-21FC-4635-B0C1-7E64E8B159CD}"/>
    <pc:docChg chg="modSld">
      <pc:chgData name="" userId="" providerId="" clId="Web-{603ADC26-21FC-4635-B0C1-7E64E8B159CD}" dt="2019-10-08T18:59:41.945" v="56" actId="20577"/>
      <pc:docMkLst>
        <pc:docMk/>
      </pc:docMkLst>
      <pc:sldChg chg="modSp">
        <pc:chgData name="" userId="" providerId="" clId="Web-{603ADC26-21FC-4635-B0C1-7E64E8B159CD}" dt="2019-10-08T18:57:48.929" v="30" actId="20577"/>
        <pc:sldMkLst>
          <pc:docMk/>
          <pc:sldMk cId="4044009373" sldId="289"/>
        </pc:sldMkLst>
        <pc:spChg chg="mod">
          <ac:chgData name="" userId="" providerId="" clId="Web-{603ADC26-21FC-4635-B0C1-7E64E8B159CD}" dt="2019-10-08T18:57:48.929" v="30" actId="20577"/>
          <ac:spMkLst>
            <pc:docMk/>
            <pc:sldMk cId="4044009373" sldId="289"/>
            <ac:spMk id="10" creationId="{EFB15A68-8A40-40D0-9F87-5FE626E9B373}"/>
          </ac:spMkLst>
        </pc:spChg>
      </pc:sldChg>
      <pc:sldChg chg="modSp">
        <pc:chgData name="" userId="" providerId="" clId="Web-{603ADC26-21FC-4635-B0C1-7E64E8B159CD}" dt="2019-10-08T18:59:35.195" v="54" actId="20577"/>
        <pc:sldMkLst>
          <pc:docMk/>
          <pc:sldMk cId="3502355937" sldId="290"/>
        </pc:sldMkLst>
        <pc:spChg chg="mod">
          <ac:chgData name="" userId="" providerId="" clId="Web-{603ADC26-21FC-4635-B0C1-7E64E8B159CD}" dt="2019-10-08T18:59:35.195" v="54" actId="20577"/>
          <ac:spMkLst>
            <pc:docMk/>
            <pc:sldMk cId="3502355937" sldId="290"/>
            <ac:spMk id="3" creationId="{035109AF-EBBF-4E3F-AD68-23CD69CCEE93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ra%20Denisse%20Rivera\Desktop\HIGIENE%20DE%20MANOS%20...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'INDICADORES CONCENTRADO 2019 '!$B$4:$B$14</cx:f>
        <cx:lvl ptCount="11">
          <cx:pt idx="0">INFECTOLOGIA </cx:pt>
          <cx:pt idx="1">URGENCIAS PEDIATRICA </cx:pt>
          <cx:pt idx="2">CRECIMIENTO Y DESARROLLO </cx:pt>
          <cx:pt idx="3">MEDICINA INTERNA </cx:pt>
          <cx:pt idx="4">ONCOLOGIA </cx:pt>
          <cx:pt idx="5">UTIN</cx:pt>
          <cx:pt idx="6">UCIN</cx:pt>
          <cx:pt idx="7">UCIP </cx:pt>
          <cx:pt idx="8">CIRUGIA </cx:pt>
          <cx:pt idx="9">HIMES </cx:pt>
          <cx:pt idx="10">GENERAL </cx:pt>
        </cx:lvl>
      </cx:strDim>
      <cx:numDim type="val">
        <cx:f>'INDICADORES CONCENTRADO 2019 '!$C$4:$C$14</cx:f>
        <cx:lvl ptCount="11" formatCode="0">
          <cx:pt idx="0">79.599999999999994</cx:pt>
          <cx:pt idx="1">88.870000000000005</cx:pt>
          <cx:pt idx="2">86.049999999999997</cx:pt>
          <cx:pt idx="3">93.049999999999997</cx:pt>
          <cx:pt idx="4">50</cx:pt>
          <cx:pt idx="5">61.939999999999998</cx:pt>
          <cx:pt idx="6">62.5</cx:pt>
          <cx:pt idx="7">65</cx:pt>
          <cx:pt idx="8">70.799999999999997</cx:pt>
          <cx:pt idx="9">68.299999999999997</cx:pt>
          <cx:pt idx="10">72.629999999999995</cx:pt>
        </cx:lvl>
      </cx:numDim>
    </cx:data>
  </cx:chartData>
  <cx:chart>
    <cx:title pos="t" align="ctr" overlay="0">
      <cx:tx>
        <cx:rich>
          <a:bodyPr vertOverflow="overflow" horzOverflow="overflow" wrap="square" lIns="0" tIns="0" rIns="0" bIns="0"/>
          <a:lstStyle/>
          <a:p>
            <a:pPr algn="ctr" rtl="0">
              <a:defRPr sz="16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s-MX" sz="1600" b="1" dirty="0">
                <a:solidFill>
                  <a:sysClr val="windowText" lastClr="000000"/>
                </a:solidFill>
              </a:rPr>
              <a:t>Indicadores de apego a la </a:t>
            </a:r>
            <a:r>
              <a:rPr lang="es-MX" sz="1600" b="1" dirty="0" err="1">
                <a:solidFill>
                  <a:sysClr val="windowText" lastClr="000000"/>
                </a:solidFill>
              </a:rPr>
              <a:t>tecnica</a:t>
            </a:r>
            <a:r>
              <a:rPr lang="es-MX" sz="1600" b="1" dirty="0">
                <a:solidFill>
                  <a:sysClr val="windowText" lastClr="000000"/>
                </a:solidFill>
              </a:rPr>
              <a:t> de lavado de manos </a:t>
            </a:r>
          </a:p>
          <a:p>
            <a:pPr algn="ctr" rtl="0">
              <a:defRPr sz="1600" b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s-MX" sz="1600" b="1" dirty="0">
                <a:solidFill>
                  <a:sysClr val="windowText" lastClr="000000"/>
                </a:solidFill>
              </a:rPr>
              <a:t>Semana </a:t>
            </a:r>
            <a:r>
              <a:rPr lang="es-MX" sz="1600" b="1" dirty="0" err="1">
                <a:solidFill>
                  <a:sysClr val="windowText" lastClr="000000"/>
                </a:solidFill>
              </a:rPr>
              <a:t>Epidemiologica</a:t>
            </a:r>
            <a:r>
              <a:rPr lang="es-MX" sz="1600" b="1" dirty="0">
                <a:solidFill>
                  <a:sysClr val="windowText" lastClr="000000"/>
                </a:solidFill>
              </a:rPr>
              <a:t> 24 – 32*    2019 </a:t>
            </a:r>
          </a:p>
        </cx:rich>
      </cx:tx>
    </cx:title>
    <cx:plotArea>
      <cx:plotAreaRegion>
        <cx:series layoutId="funnel" uniqueId="{8C346125-94B7-470C-A231-92BA152CD19E}">
          <cx:tx>
            <cx:txData>
              <cx:f>'INDICADORES CONCENTRADO 2019 '!$C$3</cx:f>
              <cx:v>INDICADOR </cx:v>
            </cx:txData>
          </cx:tx>
          <cx:spPr>
            <a:solidFill>
              <a:schemeClr val="tx2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600" b="1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100" b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100">
              <a:solidFill>
                <a:sysClr val="windowText" lastClr="000000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26ACD-42A1-49CF-8BBC-6ED886534D9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57B4B52A-D4C0-4910-9771-C2D84A7CCA35}">
      <dgm:prSet custT="1"/>
      <dgm:spPr/>
      <dgm:t>
        <a:bodyPr/>
        <a:lstStyle/>
        <a:p>
          <a:pPr algn="ctr"/>
          <a:r>
            <a:rPr lang="es-ES" sz="2800" dirty="0"/>
            <a:t>“Una Atención Limpia es una Atención Segura” fue lanzado en octubre de 2005 como el primer </a:t>
          </a:r>
          <a:r>
            <a:rPr lang="es-ES" sz="2800" dirty="0" err="1"/>
            <a:t>Primer</a:t>
          </a:r>
          <a:r>
            <a:rPr lang="es-ES" sz="2800" dirty="0"/>
            <a:t> Desafío Global de la Seguridad del Paciente (1er GPSC), dirigido a reducir las </a:t>
          </a:r>
          <a:r>
            <a:rPr lang="es-ES" sz="2800" b="1" dirty="0">
              <a:solidFill>
                <a:srgbClr val="C00000"/>
              </a:solidFill>
            </a:rPr>
            <a:t>infecciones asociadas a la atención de la salud (IAAS) </a:t>
          </a:r>
          <a:r>
            <a:rPr lang="es-ES" sz="2800" dirty="0"/>
            <a:t>a nivel </a:t>
          </a:r>
          <a:r>
            <a:rPr lang="es-MX" sz="2800" dirty="0"/>
            <a:t>mundial.</a:t>
          </a:r>
        </a:p>
      </dgm:t>
    </dgm:pt>
    <dgm:pt modelId="{1F47AB09-F744-42A9-9F46-698F2F49FD5E}" type="parTrans" cxnId="{97114000-DD08-4086-96C1-5F76F2492622}">
      <dgm:prSet/>
      <dgm:spPr/>
      <dgm:t>
        <a:bodyPr/>
        <a:lstStyle/>
        <a:p>
          <a:pPr algn="ctr"/>
          <a:endParaRPr lang="es-MX"/>
        </a:p>
      </dgm:t>
    </dgm:pt>
    <dgm:pt modelId="{0454AEB0-A3AB-414A-93E8-4DA740104272}" type="sibTrans" cxnId="{97114000-DD08-4086-96C1-5F76F2492622}">
      <dgm:prSet/>
      <dgm:spPr/>
      <dgm:t>
        <a:bodyPr/>
        <a:lstStyle/>
        <a:p>
          <a:pPr algn="ctr"/>
          <a:endParaRPr lang="es-MX"/>
        </a:p>
      </dgm:t>
    </dgm:pt>
    <dgm:pt modelId="{06187139-7A72-4BD2-B224-962D37B73370}" type="pres">
      <dgm:prSet presAssocID="{A4C26ACD-42A1-49CF-8BBC-6ED886534D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3B6AF-7EA5-400D-AF46-7A64F796B8AC}" type="pres">
      <dgm:prSet presAssocID="{57B4B52A-D4C0-4910-9771-C2D84A7CCA35}" presName="parentText" presStyleLbl="node1" presStyleIdx="0" presStyleCnt="1" custScaleY="100078" custLinFactNeighborX="-3047" custLinFactNeighborY="-2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14000-DD08-4086-96C1-5F76F2492622}" srcId="{A4C26ACD-42A1-49CF-8BBC-6ED886534D97}" destId="{57B4B52A-D4C0-4910-9771-C2D84A7CCA35}" srcOrd="0" destOrd="0" parTransId="{1F47AB09-F744-42A9-9F46-698F2F49FD5E}" sibTransId="{0454AEB0-A3AB-414A-93E8-4DA740104272}"/>
    <dgm:cxn modelId="{4093B17D-E353-4336-AEAC-108C30C90016}" type="presOf" srcId="{57B4B52A-D4C0-4910-9771-C2D84A7CCA35}" destId="{CBA3B6AF-7EA5-400D-AF46-7A64F796B8AC}" srcOrd="0" destOrd="0" presId="urn:microsoft.com/office/officeart/2005/8/layout/vList2"/>
    <dgm:cxn modelId="{44208417-CD75-4356-AD14-16B6CF6B9B1D}" type="presOf" srcId="{A4C26ACD-42A1-49CF-8BBC-6ED886534D97}" destId="{06187139-7A72-4BD2-B224-962D37B73370}" srcOrd="0" destOrd="0" presId="urn:microsoft.com/office/officeart/2005/8/layout/vList2"/>
    <dgm:cxn modelId="{42E4871A-B780-4256-918E-9B4F59EF391C}" type="presParOf" srcId="{06187139-7A72-4BD2-B224-962D37B73370}" destId="{CBA3B6AF-7EA5-400D-AF46-7A64F796B8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F9943-BFA7-4F6A-BB7F-68EEBFA07B0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876E3E48-4842-4EE0-8D58-D911B3D01EDF}">
      <dgm:prSet/>
      <dgm:spPr/>
      <dgm:t>
        <a:bodyPr/>
        <a:lstStyle/>
        <a:p>
          <a:r>
            <a:rPr lang="es-ES" b="1" dirty="0">
              <a:solidFill>
                <a:srgbClr val="C00000"/>
              </a:solidFill>
            </a:rPr>
            <a:t>15%</a:t>
          </a:r>
          <a:r>
            <a:rPr lang="es-ES" dirty="0"/>
            <a:t> de los trabajadores de salud que realizan tareas </a:t>
          </a:r>
          <a:r>
            <a:rPr lang="es-ES" b="1" dirty="0">
              <a:solidFill>
                <a:srgbClr val="C00000"/>
              </a:solidFill>
            </a:rPr>
            <a:t>en unidades de aislamiento </a:t>
          </a:r>
          <a:r>
            <a:rPr lang="es-ES" dirty="0"/>
            <a:t>portan en promedio </a:t>
          </a:r>
          <a:r>
            <a:rPr lang="es-ES" b="1" dirty="0">
              <a:solidFill>
                <a:srgbClr val="C00000"/>
              </a:solidFill>
            </a:rPr>
            <a:t>10,000 UFC </a:t>
          </a:r>
          <a:r>
            <a:rPr lang="es-ES" dirty="0"/>
            <a:t>de </a:t>
          </a:r>
          <a:r>
            <a:rPr lang="es-ES" b="1" i="1" dirty="0">
              <a:solidFill>
                <a:srgbClr val="C00000"/>
              </a:solidFill>
            </a:rPr>
            <a:t>S. Aureus</a:t>
          </a:r>
          <a:r>
            <a:rPr lang="es-ES" b="1" dirty="0">
              <a:solidFill>
                <a:srgbClr val="C00000"/>
              </a:solidFill>
            </a:rPr>
            <a:t> </a:t>
          </a:r>
          <a:r>
            <a:rPr lang="es-ES" dirty="0"/>
            <a:t>en sus manos.</a:t>
          </a:r>
          <a:endParaRPr lang="es-MX" dirty="0"/>
        </a:p>
      </dgm:t>
    </dgm:pt>
    <dgm:pt modelId="{0B5D22F0-D533-425C-8DCA-98B2510E9B06}" type="parTrans" cxnId="{430C670F-F000-45DC-9C69-EC0AC867A8D7}">
      <dgm:prSet/>
      <dgm:spPr/>
      <dgm:t>
        <a:bodyPr/>
        <a:lstStyle/>
        <a:p>
          <a:endParaRPr lang="es-MX"/>
        </a:p>
      </dgm:t>
    </dgm:pt>
    <dgm:pt modelId="{9F861C5E-8643-41AD-9B11-4F8575DD893F}" type="sibTrans" cxnId="{430C670F-F000-45DC-9C69-EC0AC867A8D7}">
      <dgm:prSet/>
      <dgm:spPr/>
      <dgm:t>
        <a:bodyPr/>
        <a:lstStyle/>
        <a:p>
          <a:endParaRPr lang="es-MX"/>
        </a:p>
      </dgm:t>
    </dgm:pt>
    <dgm:pt modelId="{845BB11A-BBB9-480E-99E0-6EB4D8AE101B}">
      <dgm:prSet/>
      <dgm:spPr/>
      <dgm:t>
        <a:bodyPr/>
        <a:lstStyle/>
        <a:p>
          <a:r>
            <a:rPr lang="es-ES" dirty="0"/>
            <a:t>En instituciones de salud, en promedio, </a:t>
          </a:r>
          <a:r>
            <a:rPr lang="es-ES" b="1" dirty="0">
              <a:solidFill>
                <a:srgbClr val="C00000"/>
              </a:solidFill>
            </a:rPr>
            <a:t>29%</a:t>
          </a:r>
          <a:r>
            <a:rPr lang="es-ES" dirty="0"/>
            <a:t> de enfermería portan </a:t>
          </a:r>
          <a:r>
            <a:rPr lang="es-ES" b="1" i="1" dirty="0">
              <a:solidFill>
                <a:srgbClr val="C00000"/>
              </a:solidFill>
            </a:rPr>
            <a:t>S. Aureus</a:t>
          </a:r>
          <a:r>
            <a:rPr lang="es-ES" b="1" dirty="0">
              <a:solidFill>
                <a:srgbClr val="C00000"/>
              </a:solidFill>
            </a:rPr>
            <a:t> </a:t>
          </a:r>
          <a:r>
            <a:rPr lang="es-ES" dirty="0"/>
            <a:t>en sus manos (mediana: 3,800 UFC) y </a:t>
          </a:r>
          <a:r>
            <a:rPr lang="es-ES" b="1" dirty="0">
              <a:solidFill>
                <a:srgbClr val="C00000"/>
              </a:solidFill>
            </a:rPr>
            <a:t>17–30% </a:t>
          </a:r>
          <a:r>
            <a:rPr lang="es-ES" dirty="0"/>
            <a:t>portan </a:t>
          </a:r>
          <a:r>
            <a:rPr lang="es-ES" b="1" dirty="0">
              <a:solidFill>
                <a:srgbClr val="C00000"/>
              </a:solidFill>
            </a:rPr>
            <a:t>bacilos</a:t>
          </a:r>
          <a:r>
            <a:rPr lang="es-ES" dirty="0"/>
            <a:t> </a:t>
          </a:r>
          <a:r>
            <a:rPr lang="es-ES" b="1" dirty="0">
              <a:solidFill>
                <a:srgbClr val="C00000"/>
              </a:solidFill>
            </a:rPr>
            <a:t>Gram negativos </a:t>
          </a:r>
          <a:r>
            <a:rPr lang="es-ES" dirty="0"/>
            <a:t>(mediana: 3,400–38,000 UFC)</a:t>
          </a:r>
          <a:endParaRPr lang="es-MX" dirty="0"/>
        </a:p>
      </dgm:t>
    </dgm:pt>
    <dgm:pt modelId="{F25075BD-A969-4142-9777-E6D1BD97E424}" type="parTrans" cxnId="{371B217B-3F08-46EA-A2BA-075D77FF9503}">
      <dgm:prSet/>
      <dgm:spPr/>
      <dgm:t>
        <a:bodyPr/>
        <a:lstStyle/>
        <a:p>
          <a:endParaRPr lang="es-MX"/>
        </a:p>
      </dgm:t>
    </dgm:pt>
    <dgm:pt modelId="{DBF61A30-AF3F-433B-9106-DEB0797E76DA}" type="sibTrans" cxnId="{371B217B-3F08-46EA-A2BA-075D77FF9503}">
      <dgm:prSet/>
      <dgm:spPr/>
      <dgm:t>
        <a:bodyPr/>
        <a:lstStyle/>
        <a:p>
          <a:endParaRPr lang="es-MX"/>
        </a:p>
      </dgm:t>
    </dgm:pt>
    <dgm:pt modelId="{FF88362B-1BE9-4531-BB32-85344848C5F5}">
      <dgm:prSet/>
      <dgm:spPr/>
      <dgm:t>
        <a:bodyPr/>
        <a:lstStyle/>
        <a:p>
          <a:endParaRPr lang="es-MX"/>
        </a:p>
      </dgm:t>
    </dgm:pt>
    <dgm:pt modelId="{6DE778BC-E1CC-4930-89D8-0633730DF982}" type="parTrans" cxnId="{985BD0A7-19E8-4A8A-AD3D-E6BA5C54DAB3}">
      <dgm:prSet/>
      <dgm:spPr/>
      <dgm:t>
        <a:bodyPr/>
        <a:lstStyle/>
        <a:p>
          <a:endParaRPr lang="es-MX"/>
        </a:p>
      </dgm:t>
    </dgm:pt>
    <dgm:pt modelId="{066D8DCE-E8D5-40D7-9475-7B5BA977C2D3}" type="sibTrans" cxnId="{985BD0A7-19E8-4A8A-AD3D-E6BA5C54DAB3}">
      <dgm:prSet/>
      <dgm:spPr/>
      <dgm:t>
        <a:bodyPr/>
        <a:lstStyle/>
        <a:p>
          <a:endParaRPr lang="es-MX"/>
        </a:p>
      </dgm:t>
    </dgm:pt>
    <dgm:pt modelId="{5613E8AE-96C5-4286-8134-68189A4F7FED}" type="pres">
      <dgm:prSet presAssocID="{6D5F9943-BFA7-4F6A-BB7F-68EEBFA07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5540DC-6D15-424E-960B-3084B0979458}" type="pres">
      <dgm:prSet presAssocID="{876E3E48-4842-4EE0-8D58-D911B3D01E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E3233-A6F8-4767-ADE9-A676ADF78A2A}" type="pres">
      <dgm:prSet presAssocID="{876E3E48-4842-4EE0-8D58-D911B3D01ED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F974F-4DEE-4739-A490-36834205760D}" type="pres">
      <dgm:prSet presAssocID="{845BB11A-BBB9-480E-99E0-6EB4D8AE10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E5C43-9E63-4EE6-82F2-0A7AA56B291C}" type="presOf" srcId="{6D5F9943-BFA7-4F6A-BB7F-68EEBFA07B04}" destId="{5613E8AE-96C5-4286-8134-68189A4F7FED}" srcOrd="0" destOrd="0" presId="urn:microsoft.com/office/officeart/2005/8/layout/vList2"/>
    <dgm:cxn modelId="{3B883D70-CBF4-4E30-A5CD-E8C84962910B}" type="presOf" srcId="{FF88362B-1BE9-4531-BB32-85344848C5F5}" destId="{4AAE3233-A6F8-4767-ADE9-A676ADF78A2A}" srcOrd="0" destOrd="0" presId="urn:microsoft.com/office/officeart/2005/8/layout/vList2"/>
    <dgm:cxn modelId="{4BDE6299-E49D-4A4D-90FD-74924FD0BBC6}" type="presOf" srcId="{845BB11A-BBB9-480E-99E0-6EB4D8AE101B}" destId="{7C8F974F-4DEE-4739-A490-36834205760D}" srcOrd="0" destOrd="0" presId="urn:microsoft.com/office/officeart/2005/8/layout/vList2"/>
    <dgm:cxn modelId="{430C670F-F000-45DC-9C69-EC0AC867A8D7}" srcId="{6D5F9943-BFA7-4F6A-BB7F-68EEBFA07B04}" destId="{876E3E48-4842-4EE0-8D58-D911B3D01EDF}" srcOrd="0" destOrd="0" parTransId="{0B5D22F0-D533-425C-8DCA-98B2510E9B06}" sibTransId="{9F861C5E-8643-41AD-9B11-4F8575DD893F}"/>
    <dgm:cxn modelId="{C76A7E71-5320-4BDD-8F08-FE6AF94CE165}" type="presOf" srcId="{876E3E48-4842-4EE0-8D58-D911B3D01EDF}" destId="{125540DC-6D15-424E-960B-3084B0979458}" srcOrd="0" destOrd="0" presId="urn:microsoft.com/office/officeart/2005/8/layout/vList2"/>
    <dgm:cxn modelId="{985BD0A7-19E8-4A8A-AD3D-E6BA5C54DAB3}" srcId="{876E3E48-4842-4EE0-8D58-D911B3D01EDF}" destId="{FF88362B-1BE9-4531-BB32-85344848C5F5}" srcOrd="0" destOrd="0" parTransId="{6DE778BC-E1CC-4930-89D8-0633730DF982}" sibTransId="{066D8DCE-E8D5-40D7-9475-7B5BA977C2D3}"/>
    <dgm:cxn modelId="{371B217B-3F08-46EA-A2BA-075D77FF9503}" srcId="{6D5F9943-BFA7-4F6A-BB7F-68EEBFA07B04}" destId="{845BB11A-BBB9-480E-99E0-6EB4D8AE101B}" srcOrd="1" destOrd="0" parTransId="{F25075BD-A969-4142-9777-E6D1BD97E424}" sibTransId="{DBF61A30-AF3F-433B-9106-DEB0797E76DA}"/>
    <dgm:cxn modelId="{A1B9F2E0-334C-4322-BBAC-1EE72BFBD50C}" type="presParOf" srcId="{5613E8AE-96C5-4286-8134-68189A4F7FED}" destId="{125540DC-6D15-424E-960B-3084B0979458}" srcOrd="0" destOrd="0" presId="urn:microsoft.com/office/officeart/2005/8/layout/vList2"/>
    <dgm:cxn modelId="{B27D4A7B-6515-4D9C-8C0E-71E04AA98685}" type="presParOf" srcId="{5613E8AE-96C5-4286-8134-68189A4F7FED}" destId="{4AAE3233-A6F8-4767-ADE9-A676ADF78A2A}" srcOrd="1" destOrd="0" presId="urn:microsoft.com/office/officeart/2005/8/layout/vList2"/>
    <dgm:cxn modelId="{89044EA6-A2F3-407F-AC1C-CB8E16DEED81}" type="presParOf" srcId="{5613E8AE-96C5-4286-8134-68189A4F7FED}" destId="{7C8F974F-4DEE-4739-A490-3683420576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3F4FB-F411-4907-8BDA-0DBA82ABDB86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A4DFCB0-5EF5-485B-98FE-F652AB597698}">
      <dgm:prSet custT="1"/>
      <dgm:spPr/>
      <dgm:t>
        <a:bodyPr/>
        <a:lstStyle/>
        <a:p>
          <a:r>
            <a:rPr lang="es-MX" sz="2000" b="1" dirty="0"/>
            <a:t>Servicios con gran carga de pacientes</a:t>
          </a:r>
        </a:p>
      </dgm:t>
    </dgm:pt>
    <dgm:pt modelId="{D5F71EE9-D564-48ED-97EC-B974867BFFFE}" type="parTrans" cxnId="{A789566C-F10C-4447-A374-030DDFF2DF35}">
      <dgm:prSet/>
      <dgm:spPr/>
      <dgm:t>
        <a:bodyPr/>
        <a:lstStyle/>
        <a:p>
          <a:endParaRPr lang="es-MX" sz="3600" b="1"/>
        </a:p>
      </dgm:t>
    </dgm:pt>
    <dgm:pt modelId="{A8C21080-9B9B-44DB-BE38-DDF20FC0C7A6}" type="sibTrans" cxnId="{A789566C-F10C-4447-A374-030DDFF2DF35}">
      <dgm:prSet/>
      <dgm:spPr/>
      <dgm:t>
        <a:bodyPr/>
        <a:lstStyle/>
        <a:p>
          <a:endParaRPr lang="es-MX" sz="3600" b="1"/>
        </a:p>
      </dgm:t>
    </dgm:pt>
    <dgm:pt modelId="{272C1B07-3767-40A9-996D-62CE2D8ED6B9}">
      <dgm:prSet custT="1"/>
      <dgm:spPr/>
      <dgm:t>
        <a:bodyPr/>
        <a:lstStyle/>
        <a:p>
          <a:r>
            <a:rPr lang="es-MX" sz="2000" b="1" dirty="0"/>
            <a:t>Procedimientos que requieren el uso de guantes</a:t>
          </a:r>
        </a:p>
      </dgm:t>
    </dgm:pt>
    <dgm:pt modelId="{32361FE1-E54D-4E4B-A580-CECCEA664C81}" type="parTrans" cxnId="{71D4D5A2-2105-4AE5-A4D7-75BE0F03C9EC}">
      <dgm:prSet/>
      <dgm:spPr/>
      <dgm:t>
        <a:bodyPr/>
        <a:lstStyle/>
        <a:p>
          <a:endParaRPr lang="es-MX" sz="3600" b="1"/>
        </a:p>
      </dgm:t>
    </dgm:pt>
    <dgm:pt modelId="{70AFADD9-76FE-4C8B-81B1-60DDF953D4C4}" type="sibTrans" cxnId="{71D4D5A2-2105-4AE5-A4D7-75BE0F03C9EC}">
      <dgm:prSet/>
      <dgm:spPr/>
      <dgm:t>
        <a:bodyPr/>
        <a:lstStyle/>
        <a:p>
          <a:endParaRPr lang="es-MX" sz="3600" b="1"/>
        </a:p>
      </dgm:t>
    </dgm:pt>
    <dgm:pt modelId="{3AFA63F5-50C5-4A2C-AE06-1B54F1BF61E5}">
      <dgm:prSet custT="1"/>
      <dgm:spPr/>
      <dgm:t>
        <a:bodyPr/>
        <a:lstStyle/>
        <a:p>
          <a:r>
            <a:rPr lang="es-MX" sz="2000" b="1" dirty="0"/>
            <a:t>Carencia de insumos y/o infraestructura inadecuada</a:t>
          </a:r>
        </a:p>
      </dgm:t>
    </dgm:pt>
    <dgm:pt modelId="{58CF4BE8-81E2-4D78-A1AA-C37C10ED6724}" type="parTrans" cxnId="{D601ED7B-F3FF-42EE-A08D-539F4B251375}">
      <dgm:prSet/>
      <dgm:spPr/>
      <dgm:t>
        <a:bodyPr/>
        <a:lstStyle/>
        <a:p>
          <a:endParaRPr lang="es-MX" sz="3600" b="1"/>
        </a:p>
      </dgm:t>
    </dgm:pt>
    <dgm:pt modelId="{211ECF31-C00E-48BA-8F3C-B22AFBCCFCF1}" type="sibTrans" cxnId="{D601ED7B-F3FF-42EE-A08D-539F4B251375}">
      <dgm:prSet/>
      <dgm:spPr/>
      <dgm:t>
        <a:bodyPr/>
        <a:lstStyle/>
        <a:p>
          <a:endParaRPr lang="es-MX" sz="3600" b="1"/>
        </a:p>
      </dgm:t>
    </dgm:pt>
    <dgm:pt modelId="{E06D1D51-3FD6-48D2-87A2-91141E197F92}">
      <dgm:prSet custT="1"/>
      <dgm:spPr/>
      <dgm:t>
        <a:bodyPr/>
        <a:lstStyle/>
        <a:p>
          <a:r>
            <a:rPr lang="es-MX" sz="2000" b="1" dirty="0"/>
            <a:t>Alta relación de pacientes por enfermera</a:t>
          </a:r>
        </a:p>
      </dgm:t>
    </dgm:pt>
    <dgm:pt modelId="{77D634C2-19F6-4A18-9B7B-9E6F22D2BBAD}" type="parTrans" cxnId="{FFC9B462-799C-4CC4-BC48-FB8A758FE1A3}">
      <dgm:prSet/>
      <dgm:spPr/>
      <dgm:t>
        <a:bodyPr/>
        <a:lstStyle/>
        <a:p>
          <a:endParaRPr lang="es-MX" sz="3600" b="1"/>
        </a:p>
      </dgm:t>
    </dgm:pt>
    <dgm:pt modelId="{A56E9DDA-EB26-4F7C-851F-5B0E9076EE16}" type="sibTrans" cxnId="{FFC9B462-799C-4CC4-BC48-FB8A758FE1A3}">
      <dgm:prSet/>
      <dgm:spPr/>
      <dgm:t>
        <a:bodyPr/>
        <a:lstStyle/>
        <a:p>
          <a:endParaRPr lang="es-MX" sz="3600" b="1"/>
        </a:p>
      </dgm:t>
    </dgm:pt>
    <dgm:pt modelId="{1F6003E0-8D7B-4A10-A849-34194BE23C3D}">
      <dgm:prSet custT="1"/>
      <dgm:spPr/>
      <dgm:t>
        <a:bodyPr/>
        <a:lstStyle/>
        <a:p>
          <a:r>
            <a:rPr lang="es-MX" sz="2000" b="1" dirty="0"/>
            <a:t>Pacientes sin enfermedades contagiosas</a:t>
          </a:r>
        </a:p>
      </dgm:t>
    </dgm:pt>
    <dgm:pt modelId="{4A0141E9-4768-4525-B1A4-8BB82ED86189}" type="parTrans" cxnId="{84B4204F-0C51-4586-9B13-E7D2665F2F8D}">
      <dgm:prSet/>
      <dgm:spPr/>
      <dgm:t>
        <a:bodyPr/>
        <a:lstStyle/>
        <a:p>
          <a:endParaRPr lang="es-MX" sz="3600" b="1"/>
        </a:p>
      </dgm:t>
    </dgm:pt>
    <dgm:pt modelId="{86CF07DF-121A-41EE-9E82-68B10FA89A25}" type="sibTrans" cxnId="{84B4204F-0C51-4586-9B13-E7D2665F2F8D}">
      <dgm:prSet/>
      <dgm:spPr/>
      <dgm:t>
        <a:bodyPr/>
        <a:lstStyle/>
        <a:p>
          <a:endParaRPr lang="es-MX" sz="3600" b="1"/>
        </a:p>
      </dgm:t>
    </dgm:pt>
    <dgm:pt modelId="{DAF59C17-F9F5-4628-A3BA-5BAEC4F61B35}">
      <dgm:prSet custT="1"/>
      <dgm:spPr/>
      <dgm:t>
        <a:bodyPr/>
        <a:lstStyle/>
        <a:p>
          <a:r>
            <a:rPr lang="es-MX" sz="2000" b="1" dirty="0"/>
            <a:t>Ausencia de conocimiento de guías y métodos</a:t>
          </a:r>
        </a:p>
      </dgm:t>
    </dgm:pt>
    <dgm:pt modelId="{0737278B-9BA4-4D25-B226-04219414D7C7}" type="parTrans" cxnId="{871D9A47-6695-4843-82E3-4DB725E82600}">
      <dgm:prSet/>
      <dgm:spPr/>
      <dgm:t>
        <a:bodyPr/>
        <a:lstStyle/>
        <a:p>
          <a:endParaRPr lang="es-MX" sz="3600" b="1"/>
        </a:p>
      </dgm:t>
    </dgm:pt>
    <dgm:pt modelId="{BB512263-95AF-4FCD-9E5C-987DCECE6CE6}" type="sibTrans" cxnId="{871D9A47-6695-4843-82E3-4DB725E82600}">
      <dgm:prSet/>
      <dgm:spPr/>
      <dgm:t>
        <a:bodyPr/>
        <a:lstStyle/>
        <a:p>
          <a:endParaRPr lang="es-MX" sz="3600" b="1"/>
        </a:p>
      </dgm:t>
    </dgm:pt>
    <dgm:pt modelId="{93C54DBD-A681-468D-A3F5-59AAC47C9276}">
      <dgm:prSet custT="1"/>
      <dgm:spPr/>
      <dgm:t>
        <a:bodyPr/>
        <a:lstStyle/>
        <a:p>
          <a:r>
            <a:rPr lang="es-MX" sz="2000" b="1" dirty="0"/>
            <a:t>Falta de cultura de higiene y de seguridad del paciente</a:t>
          </a:r>
        </a:p>
      </dgm:t>
    </dgm:pt>
    <dgm:pt modelId="{866A30D9-2D81-4317-B36F-8E57BEB61BD9}" type="parTrans" cxnId="{A5C9D420-2634-4B04-8CAF-51A08A77FC19}">
      <dgm:prSet/>
      <dgm:spPr/>
      <dgm:t>
        <a:bodyPr/>
        <a:lstStyle/>
        <a:p>
          <a:endParaRPr lang="es-MX" sz="3600" b="1"/>
        </a:p>
      </dgm:t>
    </dgm:pt>
    <dgm:pt modelId="{6203DD9E-AAC2-4C3C-BE74-B2546CA92A3A}" type="sibTrans" cxnId="{A5C9D420-2634-4B04-8CAF-51A08A77FC19}">
      <dgm:prSet/>
      <dgm:spPr/>
      <dgm:t>
        <a:bodyPr/>
        <a:lstStyle/>
        <a:p>
          <a:endParaRPr lang="es-MX" sz="3600" b="1"/>
        </a:p>
      </dgm:t>
    </dgm:pt>
    <dgm:pt modelId="{83DFA322-8BE3-4D89-803D-2A7BE1C9F557}">
      <dgm:prSet custT="1"/>
      <dgm:spPr/>
      <dgm:t>
        <a:bodyPr/>
        <a:lstStyle/>
        <a:p>
          <a:r>
            <a:rPr lang="es-MX" sz="2000" b="1" dirty="0"/>
            <a:t>Carencia de modelos o malas prácticas de estos</a:t>
          </a:r>
        </a:p>
      </dgm:t>
    </dgm:pt>
    <dgm:pt modelId="{B4513B47-70D8-471D-89C0-C1937AD319DF}" type="parTrans" cxnId="{298F17B0-E47E-47CB-91D7-5389F9A98501}">
      <dgm:prSet/>
      <dgm:spPr/>
      <dgm:t>
        <a:bodyPr/>
        <a:lstStyle/>
        <a:p>
          <a:endParaRPr lang="es-MX" sz="3600" b="1"/>
        </a:p>
      </dgm:t>
    </dgm:pt>
    <dgm:pt modelId="{A8B6349A-6852-4492-B9BE-664562D6EDE0}" type="sibTrans" cxnId="{298F17B0-E47E-47CB-91D7-5389F9A98501}">
      <dgm:prSet/>
      <dgm:spPr/>
      <dgm:t>
        <a:bodyPr/>
        <a:lstStyle/>
        <a:p>
          <a:endParaRPr lang="es-MX" sz="3600" b="1"/>
        </a:p>
      </dgm:t>
    </dgm:pt>
    <dgm:pt modelId="{9D5B6676-7B61-4532-8040-E8532AA5C164}" type="pres">
      <dgm:prSet presAssocID="{5EA3F4FB-F411-4907-8BDA-0DBA82ABDB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45A0321-91CD-4340-BAF3-647939BA1399}" type="pres">
      <dgm:prSet presAssocID="{5EA3F4FB-F411-4907-8BDA-0DBA82ABDB86}" presName="pyramid" presStyleLbl="node1" presStyleIdx="0" presStyleCnt="1"/>
      <dgm:spPr/>
    </dgm:pt>
    <dgm:pt modelId="{71D2833F-857E-4822-AF34-0F95A7E2030D}" type="pres">
      <dgm:prSet presAssocID="{5EA3F4FB-F411-4907-8BDA-0DBA82ABDB86}" presName="theList" presStyleCnt="0"/>
      <dgm:spPr/>
    </dgm:pt>
    <dgm:pt modelId="{1E9B77F0-1823-4D51-B2E7-06DF738F2E4E}" type="pres">
      <dgm:prSet presAssocID="{EA4DFCB0-5EF5-485B-98FE-F652AB597698}" presName="aNode" presStyleLbl="fgAcc1" presStyleIdx="0" presStyleCnt="8" custScaleX="186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53C0A-3D00-4D83-AAD0-8DB8BC7DA57F}" type="pres">
      <dgm:prSet presAssocID="{EA4DFCB0-5EF5-485B-98FE-F652AB597698}" presName="aSpace" presStyleCnt="0"/>
      <dgm:spPr/>
    </dgm:pt>
    <dgm:pt modelId="{FF30A72D-7349-4362-9C83-6E38658BE8A7}" type="pres">
      <dgm:prSet presAssocID="{272C1B07-3767-40A9-996D-62CE2D8ED6B9}" presName="aNode" presStyleLbl="fgAcc1" presStyleIdx="1" presStyleCnt="8" custScaleX="12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52E7D-E2CD-48C7-8E03-DF2D3197236D}" type="pres">
      <dgm:prSet presAssocID="{272C1B07-3767-40A9-996D-62CE2D8ED6B9}" presName="aSpace" presStyleCnt="0"/>
      <dgm:spPr/>
    </dgm:pt>
    <dgm:pt modelId="{ADE429F6-6175-4CC4-971F-0AED167708B3}" type="pres">
      <dgm:prSet presAssocID="{3AFA63F5-50C5-4A2C-AE06-1B54F1BF61E5}" presName="aNode" presStyleLbl="fgAcc1" presStyleIdx="2" presStyleCnt="8" custScaleX="183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6AC36-5372-4408-A499-C95E92D3AD3E}" type="pres">
      <dgm:prSet presAssocID="{3AFA63F5-50C5-4A2C-AE06-1B54F1BF61E5}" presName="aSpace" presStyleCnt="0"/>
      <dgm:spPr/>
    </dgm:pt>
    <dgm:pt modelId="{59970910-A017-4F3F-BF4E-C486B9591BAE}" type="pres">
      <dgm:prSet presAssocID="{E06D1D51-3FD6-48D2-87A2-91141E197F92}" presName="aNode" presStyleLbl="fgAcc1" presStyleIdx="3" presStyleCnt="8" custScaleX="137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FE1E-FC8D-4ABF-82F3-337A0F7BD32C}" type="pres">
      <dgm:prSet presAssocID="{E06D1D51-3FD6-48D2-87A2-91141E197F92}" presName="aSpace" presStyleCnt="0"/>
      <dgm:spPr/>
    </dgm:pt>
    <dgm:pt modelId="{3709CC03-6C7A-485B-A059-8AD9EA6AD92B}" type="pres">
      <dgm:prSet presAssocID="{1F6003E0-8D7B-4A10-A849-34194BE23C3D}" presName="aNode" presStyleLbl="fgAcc1" presStyleIdx="4" presStyleCnt="8" custScaleX="184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81E3D-2D3F-4E01-950D-2585B34389ED}" type="pres">
      <dgm:prSet presAssocID="{1F6003E0-8D7B-4A10-A849-34194BE23C3D}" presName="aSpace" presStyleCnt="0"/>
      <dgm:spPr/>
    </dgm:pt>
    <dgm:pt modelId="{E9AB30F8-A39F-4A49-8B30-16C28556F619}" type="pres">
      <dgm:prSet presAssocID="{DAF59C17-F9F5-4628-A3BA-5BAEC4F61B35}" presName="aNode" presStyleLbl="fgAcc1" presStyleIdx="5" presStyleCnt="8" custScaleX="135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2BD54-A62E-462B-BE58-0F5A0A9CA382}" type="pres">
      <dgm:prSet presAssocID="{DAF59C17-F9F5-4628-A3BA-5BAEC4F61B35}" presName="aSpace" presStyleCnt="0"/>
      <dgm:spPr/>
    </dgm:pt>
    <dgm:pt modelId="{FE1EF52A-161A-4DAF-B5DC-E80E10FC1F3C}" type="pres">
      <dgm:prSet presAssocID="{93C54DBD-A681-468D-A3F5-59AAC47C9276}" presName="aNode" presStyleLbl="fgAcc1" presStyleIdx="6" presStyleCnt="8" custScaleX="182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AFD54-C6E0-4C0E-9544-45E9E1657FBB}" type="pres">
      <dgm:prSet presAssocID="{93C54DBD-A681-468D-A3F5-59AAC47C9276}" presName="aSpace" presStyleCnt="0"/>
      <dgm:spPr/>
    </dgm:pt>
    <dgm:pt modelId="{1226998C-1D6F-43B0-B3E8-2DA65210B9AA}" type="pres">
      <dgm:prSet presAssocID="{83DFA322-8BE3-4D89-803D-2A7BE1C9F557}" presName="aNode" presStyleLbl="fgAcc1" presStyleIdx="7" presStyleCnt="8" custScaleX="131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0D936-C19A-44FD-96FE-0DABD4E33FBC}" type="pres">
      <dgm:prSet presAssocID="{83DFA322-8BE3-4D89-803D-2A7BE1C9F557}" presName="aSpace" presStyleCnt="0"/>
      <dgm:spPr/>
    </dgm:pt>
  </dgm:ptLst>
  <dgm:cxnLst>
    <dgm:cxn modelId="{FFC9B462-799C-4CC4-BC48-FB8A758FE1A3}" srcId="{5EA3F4FB-F411-4907-8BDA-0DBA82ABDB86}" destId="{E06D1D51-3FD6-48D2-87A2-91141E197F92}" srcOrd="3" destOrd="0" parTransId="{77D634C2-19F6-4A18-9B7B-9E6F22D2BBAD}" sibTransId="{A56E9DDA-EB26-4F7C-851F-5B0E9076EE16}"/>
    <dgm:cxn modelId="{71D4D5A2-2105-4AE5-A4D7-75BE0F03C9EC}" srcId="{5EA3F4FB-F411-4907-8BDA-0DBA82ABDB86}" destId="{272C1B07-3767-40A9-996D-62CE2D8ED6B9}" srcOrd="1" destOrd="0" parTransId="{32361FE1-E54D-4E4B-A580-CECCEA664C81}" sibTransId="{70AFADD9-76FE-4C8B-81B1-60DDF953D4C4}"/>
    <dgm:cxn modelId="{A5C9D420-2634-4B04-8CAF-51A08A77FC19}" srcId="{5EA3F4FB-F411-4907-8BDA-0DBA82ABDB86}" destId="{93C54DBD-A681-468D-A3F5-59AAC47C9276}" srcOrd="6" destOrd="0" parTransId="{866A30D9-2D81-4317-B36F-8E57BEB61BD9}" sibTransId="{6203DD9E-AAC2-4C3C-BE74-B2546CA92A3A}"/>
    <dgm:cxn modelId="{32CA1DF5-3C9A-46A9-8ACD-09A0946F2E6B}" type="presOf" srcId="{E06D1D51-3FD6-48D2-87A2-91141E197F92}" destId="{59970910-A017-4F3F-BF4E-C486B9591BAE}" srcOrd="0" destOrd="0" presId="urn:microsoft.com/office/officeart/2005/8/layout/pyramid2"/>
    <dgm:cxn modelId="{84B4204F-0C51-4586-9B13-E7D2665F2F8D}" srcId="{5EA3F4FB-F411-4907-8BDA-0DBA82ABDB86}" destId="{1F6003E0-8D7B-4A10-A849-34194BE23C3D}" srcOrd="4" destOrd="0" parTransId="{4A0141E9-4768-4525-B1A4-8BB82ED86189}" sibTransId="{86CF07DF-121A-41EE-9E82-68B10FA89A25}"/>
    <dgm:cxn modelId="{FA967376-E176-41B7-A7DB-15F83540F9A1}" type="presOf" srcId="{EA4DFCB0-5EF5-485B-98FE-F652AB597698}" destId="{1E9B77F0-1823-4D51-B2E7-06DF738F2E4E}" srcOrd="0" destOrd="0" presId="urn:microsoft.com/office/officeart/2005/8/layout/pyramid2"/>
    <dgm:cxn modelId="{211E63D4-BB83-4D3C-AC89-5F1E440459DE}" type="presOf" srcId="{93C54DBD-A681-468D-A3F5-59AAC47C9276}" destId="{FE1EF52A-161A-4DAF-B5DC-E80E10FC1F3C}" srcOrd="0" destOrd="0" presId="urn:microsoft.com/office/officeart/2005/8/layout/pyramid2"/>
    <dgm:cxn modelId="{41904434-1821-4235-9EA6-90096A43935F}" type="presOf" srcId="{83DFA322-8BE3-4D89-803D-2A7BE1C9F557}" destId="{1226998C-1D6F-43B0-B3E8-2DA65210B9AA}" srcOrd="0" destOrd="0" presId="urn:microsoft.com/office/officeart/2005/8/layout/pyramid2"/>
    <dgm:cxn modelId="{1EE58A6B-0473-4931-A3DC-A42A02A91A11}" type="presOf" srcId="{272C1B07-3767-40A9-996D-62CE2D8ED6B9}" destId="{FF30A72D-7349-4362-9C83-6E38658BE8A7}" srcOrd="0" destOrd="0" presId="urn:microsoft.com/office/officeart/2005/8/layout/pyramid2"/>
    <dgm:cxn modelId="{3CF770DD-91B4-4BE9-8A39-E96AE718F954}" type="presOf" srcId="{3AFA63F5-50C5-4A2C-AE06-1B54F1BF61E5}" destId="{ADE429F6-6175-4CC4-971F-0AED167708B3}" srcOrd="0" destOrd="0" presId="urn:microsoft.com/office/officeart/2005/8/layout/pyramid2"/>
    <dgm:cxn modelId="{298F17B0-E47E-47CB-91D7-5389F9A98501}" srcId="{5EA3F4FB-F411-4907-8BDA-0DBA82ABDB86}" destId="{83DFA322-8BE3-4D89-803D-2A7BE1C9F557}" srcOrd="7" destOrd="0" parTransId="{B4513B47-70D8-471D-89C0-C1937AD319DF}" sibTransId="{A8B6349A-6852-4492-B9BE-664562D6EDE0}"/>
    <dgm:cxn modelId="{871D9A47-6695-4843-82E3-4DB725E82600}" srcId="{5EA3F4FB-F411-4907-8BDA-0DBA82ABDB86}" destId="{DAF59C17-F9F5-4628-A3BA-5BAEC4F61B35}" srcOrd="5" destOrd="0" parTransId="{0737278B-9BA4-4D25-B226-04219414D7C7}" sibTransId="{BB512263-95AF-4FCD-9E5C-987DCECE6CE6}"/>
    <dgm:cxn modelId="{3348E27E-111F-4119-816E-E30FCC168C42}" type="presOf" srcId="{5EA3F4FB-F411-4907-8BDA-0DBA82ABDB86}" destId="{9D5B6676-7B61-4532-8040-E8532AA5C164}" srcOrd="0" destOrd="0" presId="urn:microsoft.com/office/officeart/2005/8/layout/pyramid2"/>
    <dgm:cxn modelId="{46FF0DD9-5A3F-4152-8073-25DDAF7B9701}" type="presOf" srcId="{1F6003E0-8D7B-4A10-A849-34194BE23C3D}" destId="{3709CC03-6C7A-485B-A059-8AD9EA6AD92B}" srcOrd="0" destOrd="0" presId="urn:microsoft.com/office/officeart/2005/8/layout/pyramid2"/>
    <dgm:cxn modelId="{E90C9F1F-5D60-446B-A08E-C94EA20F1184}" type="presOf" srcId="{DAF59C17-F9F5-4628-A3BA-5BAEC4F61B35}" destId="{E9AB30F8-A39F-4A49-8B30-16C28556F619}" srcOrd="0" destOrd="0" presId="urn:microsoft.com/office/officeart/2005/8/layout/pyramid2"/>
    <dgm:cxn modelId="{D601ED7B-F3FF-42EE-A08D-539F4B251375}" srcId="{5EA3F4FB-F411-4907-8BDA-0DBA82ABDB86}" destId="{3AFA63F5-50C5-4A2C-AE06-1B54F1BF61E5}" srcOrd="2" destOrd="0" parTransId="{58CF4BE8-81E2-4D78-A1AA-C37C10ED6724}" sibTransId="{211ECF31-C00E-48BA-8F3C-B22AFBCCFCF1}"/>
    <dgm:cxn modelId="{A789566C-F10C-4447-A374-030DDFF2DF35}" srcId="{5EA3F4FB-F411-4907-8BDA-0DBA82ABDB86}" destId="{EA4DFCB0-5EF5-485B-98FE-F652AB597698}" srcOrd="0" destOrd="0" parTransId="{D5F71EE9-D564-48ED-97EC-B974867BFFFE}" sibTransId="{A8C21080-9B9B-44DB-BE38-DDF20FC0C7A6}"/>
    <dgm:cxn modelId="{3DC99729-716C-4C7A-B078-83193F4822FF}" type="presParOf" srcId="{9D5B6676-7B61-4532-8040-E8532AA5C164}" destId="{145A0321-91CD-4340-BAF3-647939BA1399}" srcOrd="0" destOrd="0" presId="urn:microsoft.com/office/officeart/2005/8/layout/pyramid2"/>
    <dgm:cxn modelId="{760EC001-15C1-44CE-BA16-E5E31858CCF8}" type="presParOf" srcId="{9D5B6676-7B61-4532-8040-E8532AA5C164}" destId="{71D2833F-857E-4822-AF34-0F95A7E2030D}" srcOrd="1" destOrd="0" presId="urn:microsoft.com/office/officeart/2005/8/layout/pyramid2"/>
    <dgm:cxn modelId="{19FCAEC9-440E-4F23-8767-4A4679EB83D4}" type="presParOf" srcId="{71D2833F-857E-4822-AF34-0F95A7E2030D}" destId="{1E9B77F0-1823-4D51-B2E7-06DF738F2E4E}" srcOrd="0" destOrd="0" presId="urn:microsoft.com/office/officeart/2005/8/layout/pyramid2"/>
    <dgm:cxn modelId="{5F2A9AA7-74CF-4CA8-A409-2DD82B85E023}" type="presParOf" srcId="{71D2833F-857E-4822-AF34-0F95A7E2030D}" destId="{19053C0A-3D00-4D83-AAD0-8DB8BC7DA57F}" srcOrd="1" destOrd="0" presId="urn:microsoft.com/office/officeart/2005/8/layout/pyramid2"/>
    <dgm:cxn modelId="{02E06954-B09F-43B4-8209-51CA57080FBB}" type="presParOf" srcId="{71D2833F-857E-4822-AF34-0F95A7E2030D}" destId="{FF30A72D-7349-4362-9C83-6E38658BE8A7}" srcOrd="2" destOrd="0" presId="urn:microsoft.com/office/officeart/2005/8/layout/pyramid2"/>
    <dgm:cxn modelId="{A0B02055-7B60-4CC3-B467-0754976B333A}" type="presParOf" srcId="{71D2833F-857E-4822-AF34-0F95A7E2030D}" destId="{08452E7D-E2CD-48C7-8E03-DF2D3197236D}" srcOrd="3" destOrd="0" presId="urn:microsoft.com/office/officeart/2005/8/layout/pyramid2"/>
    <dgm:cxn modelId="{2188FE07-A1C2-4648-BF14-F4D607652F7B}" type="presParOf" srcId="{71D2833F-857E-4822-AF34-0F95A7E2030D}" destId="{ADE429F6-6175-4CC4-971F-0AED167708B3}" srcOrd="4" destOrd="0" presId="urn:microsoft.com/office/officeart/2005/8/layout/pyramid2"/>
    <dgm:cxn modelId="{BCD98F5C-E893-4609-A0A8-806AF08AF63A}" type="presParOf" srcId="{71D2833F-857E-4822-AF34-0F95A7E2030D}" destId="{3526AC36-5372-4408-A499-C95E92D3AD3E}" srcOrd="5" destOrd="0" presId="urn:microsoft.com/office/officeart/2005/8/layout/pyramid2"/>
    <dgm:cxn modelId="{5625485F-D3A1-4C4A-957F-9FB481D7954B}" type="presParOf" srcId="{71D2833F-857E-4822-AF34-0F95A7E2030D}" destId="{59970910-A017-4F3F-BF4E-C486B9591BAE}" srcOrd="6" destOrd="0" presId="urn:microsoft.com/office/officeart/2005/8/layout/pyramid2"/>
    <dgm:cxn modelId="{91CDC977-0C22-4A2F-AD37-CA034717CA53}" type="presParOf" srcId="{71D2833F-857E-4822-AF34-0F95A7E2030D}" destId="{74FCFE1E-FC8D-4ABF-82F3-337A0F7BD32C}" srcOrd="7" destOrd="0" presId="urn:microsoft.com/office/officeart/2005/8/layout/pyramid2"/>
    <dgm:cxn modelId="{DDF37234-FE32-4A7A-BF97-651CF97B2C2A}" type="presParOf" srcId="{71D2833F-857E-4822-AF34-0F95A7E2030D}" destId="{3709CC03-6C7A-485B-A059-8AD9EA6AD92B}" srcOrd="8" destOrd="0" presId="urn:microsoft.com/office/officeart/2005/8/layout/pyramid2"/>
    <dgm:cxn modelId="{467985DE-D5E5-4E8D-A2DD-E1877E2279A2}" type="presParOf" srcId="{71D2833F-857E-4822-AF34-0F95A7E2030D}" destId="{EFD81E3D-2D3F-4E01-950D-2585B34389ED}" srcOrd="9" destOrd="0" presId="urn:microsoft.com/office/officeart/2005/8/layout/pyramid2"/>
    <dgm:cxn modelId="{72653543-624F-45DC-A835-3FC459A18E6D}" type="presParOf" srcId="{71D2833F-857E-4822-AF34-0F95A7E2030D}" destId="{E9AB30F8-A39F-4A49-8B30-16C28556F619}" srcOrd="10" destOrd="0" presId="urn:microsoft.com/office/officeart/2005/8/layout/pyramid2"/>
    <dgm:cxn modelId="{E7AA942A-33D2-4B94-A462-854279AB72B4}" type="presParOf" srcId="{71D2833F-857E-4822-AF34-0F95A7E2030D}" destId="{DA02BD54-A62E-462B-BE58-0F5A0A9CA382}" srcOrd="11" destOrd="0" presId="urn:microsoft.com/office/officeart/2005/8/layout/pyramid2"/>
    <dgm:cxn modelId="{FF848766-C032-40D8-8C02-A2916EA53C3A}" type="presParOf" srcId="{71D2833F-857E-4822-AF34-0F95A7E2030D}" destId="{FE1EF52A-161A-4DAF-B5DC-E80E10FC1F3C}" srcOrd="12" destOrd="0" presId="urn:microsoft.com/office/officeart/2005/8/layout/pyramid2"/>
    <dgm:cxn modelId="{AB5FA1FE-D927-43AC-8D33-603D3979394D}" type="presParOf" srcId="{71D2833F-857E-4822-AF34-0F95A7E2030D}" destId="{1A7AFD54-C6E0-4C0E-9544-45E9E1657FBB}" srcOrd="13" destOrd="0" presId="urn:microsoft.com/office/officeart/2005/8/layout/pyramid2"/>
    <dgm:cxn modelId="{7F23A307-5BF7-4F4A-8A56-6EFDF73E8AAF}" type="presParOf" srcId="{71D2833F-857E-4822-AF34-0F95A7E2030D}" destId="{1226998C-1D6F-43B0-B3E8-2DA65210B9AA}" srcOrd="14" destOrd="0" presId="urn:microsoft.com/office/officeart/2005/8/layout/pyramid2"/>
    <dgm:cxn modelId="{9764041C-56AA-47B8-975A-41F03B665A2B}" type="presParOf" srcId="{71D2833F-857E-4822-AF34-0F95A7E2030D}" destId="{9950D936-C19A-44FD-96FE-0DABD4E33FB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3B6AF-7EA5-400D-AF46-7A64F796B8AC}">
      <dsp:nvSpPr>
        <dsp:cNvPr id="0" name=""/>
        <dsp:cNvSpPr/>
      </dsp:nvSpPr>
      <dsp:spPr>
        <a:xfrm>
          <a:off x="0" y="194392"/>
          <a:ext cx="11255290" cy="243549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“Una Atención Limpia es una Atención Segura” fue lanzado en octubre de 2005 como el primer </a:t>
          </a:r>
          <a:r>
            <a:rPr lang="es-ES" sz="2800" kern="1200" dirty="0" err="1"/>
            <a:t>Primer</a:t>
          </a:r>
          <a:r>
            <a:rPr lang="es-ES" sz="2800" kern="1200" dirty="0"/>
            <a:t> Desafío Global de la Seguridad del Paciente (1er GPSC), dirigido a reducir las </a:t>
          </a:r>
          <a:r>
            <a:rPr lang="es-ES" sz="2800" b="1" kern="1200" dirty="0">
              <a:solidFill>
                <a:srgbClr val="C00000"/>
              </a:solidFill>
            </a:rPr>
            <a:t>infecciones asociadas a la atención de la salud (IAAS) </a:t>
          </a:r>
          <a:r>
            <a:rPr lang="es-ES" sz="2800" kern="1200" dirty="0"/>
            <a:t>a nivel </a:t>
          </a:r>
          <a:r>
            <a:rPr lang="es-MX" sz="2800" kern="1200" dirty="0"/>
            <a:t>mundial.</a:t>
          </a:r>
        </a:p>
      </dsp:txBody>
      <dsp:txXfrm>
        <a:off x="118891" y="313283"/>
        <a:ext cx="11017508" cy="2197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40DC-6D15-424E-960B-3084B0979458}">
      <dsp:nvSpPr>
        <dsp:cNvPr id="0" name=""/>
        <dsp:cNvSpPr/>
      </dsp:nvSpPr>
      <dsp:spPr>
        <a:xfrm>
          <a:off x="0" y="59519"/>
          <a:ext cx="7872887" cy="172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rgbClr val="C00000"/>
              </a:solidFill>
            </a:rPr>
            <a:t>15%</a:t>
          </a:r>
          <a:r>
            <a:rPr lang="es-ES" sz="2400" kern="1200" dirty="0"/>
            <a:t> de los trabajadores de salud que realizan tareas </a:t>
          </a:r>
          <a:r>
            <a:rPr lang="es-ES" sz="2400" b="1" kern="1200" dirty="0">
              <a:solidFill>
                <a:srgbClr val="C00000"/>
              </a:solidFill>
            </a:rPr>
            <a:t>en unidades de aislamiento </a:t>
          </a:r>
          <a:r>
            <a:rPr lang="es-ES" sz="2400" kern="1200" dirty="0"/>
            <a:t>portan en promedio </a:t>
          </a:r>
          <a:r>
            <a:rPr lang="es-ES" sz="2400" b="1" kern="1200" dirty="0">
              <a:solidFill>
                <a:srgbClr val="C00000"/>
              </a:solidFill>
            </a:rPr>
            <a:t>10,000 UFC </a:t>
          </a:r>
          <a:r>
            <a:rPr lang="es-ES" sz="2400" kern="1200" dirty="0"/>
            <a:t>de </a:t>
          </a:r>
          <a:r>
            <a:rPr lang="es-ES" sz="2400" b="1" i="1" kern="1200" dirty="0">
              <a:solidFill>
                <a:srgbClr val="C00000"/>
              </a:solidFill>
            </a:rPr>
            <a:t>S. Aureus</a:t>
          </a:r>
          <a:r>
            <a:rPr lang="es-ES" sz="2400" b="1" kern="1200" dirty="0">
              <a:solidFill>
                <a:srgbClr val="C00000"/>
              </a:solidFill>
            </a:rPr>
            <a:t> </a:t>
          </a:r>
          <a:r>
            <a:rPr lang="es-ES" sz="2400" kern="1200" dirty="0"/>
            <a:t>en sus manos.</a:t>
          </a:r>
          <a:endParaRPr lang="es-MX" sz="2400" kern="1200" dirty="0"/>
        </a:p>
      </dsp:txBody>
      <dsp:txXfrm>
        <a:off x="84301" y="143820"/>
        <a:ext cx="7704285" cy="1558318"/>
      </dsp:txXfrm>
    </dsp:sp>
    <dsp:sp modelId="{4AAE3233-A6F8-4767-ADE9-A676ADF78A2A}">
      <dsp:nvSpPr>
        <dsp:cNvPr id="0" name=""/>
        <dsp:cNvSpPr/>
      </dsp:nvSpPr>
      <dsp:spPr>
        <a:xfrm>
          <a:off x="0" y="1786439"/>
          <a:ext cx="787288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9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900" kern="1200"/>
        </a:p>
      </dsp:txBody>
      <dsp:txXfrm>
        <a:off x="0" y="1786439"/>
        <a:ext cx="7872887" cy="397440"/>
      </dsp:txXfrm>
    </dsp:sp>
    <dsp:sp modelId="{7C8F974F-4DEE-4739-A490-36834205760D}">
      <dsp:nvSpPr>
        <dsp:cNvPr id="0" name=""/>
        <dsp:cNvSpPr/>
      </dsp:nvSpPr>
      <dsp:spPr>
        <a:xfrm>
          <a:off x="0" y="2183879"/>
          <a:ext cx="7872887" cy="172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En instituciones de salud, en promedio, </a:t>
          </a:r>
          <a:r>
            <a:rPr lang="es-ES" sz="2400" b="1" kern="1200" dirty="0">
              <a:solidFill>
                <a:srgbClr val="C00000"/>
              </a:solidFill>
            </a:rPr>
            <a:t>29%</a:t>
          </a:r>
          <a:r>
            <a:rPr lang="es-ES" sz="2400" kern="1200" dirty="0"/>
            <a:t> de enfermería portan </a:t>
          </a:r>
          <a:r>
            <a:rPr lang="es-ES" sz="2400" b="1" i="1" kern="1200" dirty="0">
              <a:solidFill>
                <a:srgbClr val="C00000"/>
              </a:solidFill>
            </a:rPr>
            <a:t>S. Aureus</a:t>
          </a:r>
          <a:r>
            <a:rPr lang="es-ES" sz="2400" b="1" kern="1200" dirty="0">
              <a:solidFill>
                <a:srgbClr val="C00000"/>
              </a:solidFill>
            </a:rPr>
            <a:t> </a:t>
          </a:r>
          <a:r>
            <a:rPr lang="es-ES" sz="2400" kern="1200" dirty="0"/>
            <a:t>en sus manos (mediana: 3,800 UFC) y </a:t>
          </a:r>
          <a:r>
            <a:rPr lang="es-ES" sz="2400" b="1" kern="1200" dirty="0">
              <a:solidFill>
                <a:srgbClr val="C00000"/>
              </a:solidFill>
            </a:rPr>
            <a:t>17–30% </a:t>
          </a:r>
          <a:r>
            <a:rPr lang="es-ES" sz="2400" kern="1200" dirty="0"/>
            <a:t>portan </a:t>
          </a:r>
          <a:r>
            <a:rPr lang="es-ES" sz="2400" b="1" kern="1200" dirty="0">
              <a:solidFill>
                <a:srgbClr val="C00000"/>
              </a:solidFill>
            </a:rPr>
            <a:t>bacilos</a:t>
          </a:r>
          <a:r>
            <a:rPr lang="es-ES" sz="2400" kern="1200" dirty="0"/>
            <a:t> </a:t>
          </a:r>
          <a:r>
            <a:rPr lang="es-ES" sz="2400" b="1" kern="1200" dirty="0">
              <a:solidFill>
                <a:srgbClr val="C00000"/>
              </a:solidFill>
            </a:rPr>
            <a:t>Gram negativos </a:t>
          </a:r>
          <a:r>
            <a:rPr lang="es-ES" sz="2400" kern="1200" dirty="0"/>
            <a:t>(mediana: 3,400–38,000 UFC)</a:t>
          </a:r>
          <a:endParaRPr lang="es-MX" sz="2400" kern="1200" dirty="0"/>
        </a:p>
      </dsp:txBody>
      <dsp:txXfrm>
        <a:off x="84301" y="2268180"/>
        <a:ext cx="7704285" cy="1558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A0321-91CD-4340-BAF3-647939BA1399}">
      <dsp:nvSpPr>
        <dsp:cNvPr id="0" name=""/>
        <dsp:cNvSpPr/>
      </dsp:nvSpPr>
      <dsp:spPr>
        <a:xfrm>
          <a:off x="294005" y="0"/>
          <a:ext cx="6696079" cy="6696079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B77F0-1823-4D51-B2E7-06DF738F2E4E}">
      <dsp:nvSpPr>
        <dsp:cNvPr id="0" name=""/>
        <dsp:cNvSpPr/>
      </dsp:nvSpPr>
      <dsp:spPr>
        <a:xfrm>
          <a:off x="1769010" y="670261"/>
          <a:ext cx="8098519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Servicios con gran carga de pacientes</a:t>
          </a:r>
        </a:p>
      </dsp:txBody>
      <dsp:txXfrm>
        <a:off x="1798058" y="699309"/>
        <a:ext cx="8040423" cy="536965"/>
      </dsp:txXfrm>
    </dsp:sp>
    <dsp:sp modelId="{FF30A72D-7349-4362-9C83-6E38658BE8A7}">
      <dsp:nvSpPr>
        <dsp:cNvPr id="0" name=""/>
        <dsp:cNvSpPr/>
      </dsp:nvSpPr>
      <dsp:spPr>
        <a:xfrm>
          <a:off x="3070437" y="1339706"/>
          <a:ext cx="5495666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Procedimientos que requieren el uso de guantes</a:t>
          </a:r>
        </a:p>
      </dsp:txBody>
      <dsp:txXfrm>
        <a:off x="3099485" y="1368754"/>
        <a:ext cx="5437570" cy="536965"/>
      </dsp:txXfrm>
    </dsp:sp>
    <dsp:sp modelId="{ADE429F6-6175-4CC4-971F-0AED167708B3}">
      <dsp:nvSpPr>
        <dsp:cNvPr id="0" name=""/>
        <dsp:cNvSpPr/>
      </dsp:nvSpPr>
      <dsp:spPr>
        <a:xfrm>
          <a:off x="1818084" y="2009150"/>
          <a:ext cx="8000371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Carencia de insumos y/o infraestructura inadecuada</a:t>
          </a:r>
        </a:p>
      </dsp:txBody>
      <dsp:txXfrm>
        <a:off x="1847132" y="2038198"/>
        <a:ext cx="7942275" cy="536965"/>
      </dsp:txXfrm>
    </dsp:sp>
    <dsp:sp modelId="{59970910-A017-4F3F-BF4E-C486B9591BAE}">
      <dsp:nvSpPr>
        <dsp:cNvPr id="0" name=""/>
        <dsp:cNvSpPr/>
      </dsp:nvSpPr>
      <dsp:spPr>
        <a:xfrm>
          <a:off x="2818909" y="2678595"/>
          <a:ext cx="5998722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Alta relación de pacientes por enfermera</a:t>
          </a:r>
        </a:p>
      </dsp:txBody>
      <dsp:txXfrm>
        <a:off x="2847957" y="2707643"/>
        <a:ext cx="5940626" cy="536965"/>
      </dsp:txXfrm>
    </dsp:sp>
    <dsp:sp modelId="{3709CC03-6C7A-485B-A059-8AD9EA6AD92B}">
      <dsp:nvSpPr>
        <dsp:cNvPr id="0" name=""/>
        <dsp:cNvSpPr/>
      </dsp:nvSpPr>
      <dsp:spPr>
        <a:xfrm>
          <a:off x="1804113" y="3348039"/>
          <a:ext cx="8028314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Pacientes sin enfermedades contagiosas</a:t>
          </a:r>
        </a:p>
      </dsp:txBody>
      <dsp:txXfrm>
        <a:off x="1833161" y="3377087"/>
        <a:ext cx="7970218" cy="536965"/>
      </dsp:txXfrm>
    </dsp:sp>
    <dsp:sp modelId="{E9AB30F8-A39F-4A49-8B30-16C28556F619}">
      <dsp:nvSpPr>
        <dsp:cNvPr id="0" name=""/>
        <dsp:cNvSpPr/>
      </dsp:nvSpPr>
      <dsp:spPr>
        <a:xfrm>
          <a:off x="2871726" y="4017483"/>
          <a:ext cx="5893088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Ausencia de conocimiento de guías y métodos</a:t>
          </a:r>
        </a:p>
      </dsp:txBody>
      <dsp:txXfrm>
        <a:off x="2900774" y="4046531"/>
        <a:ext cx="5834992" cy="536965"/>
      </dsp:txXfrm>
    </dsp:sp>
    <dsp:sp modelId="{FE1EF52A-161A-4DAF-B5DC-E80E10FC1F3C}">
      <dsp:nvSpPr>
        <dsp:cNvPr id="0" name=""/>
        <dsp:cNvSpPr/>
      </dsp:nvSpPr>
      <dsp:spPr>
        <a:xfrm>
          <a:off x="1846375" y="4686928"/>
          <a:ext cx="7943789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Falta de cultura de higiene y de seguridad del paciente</a:t>
          </a:r>
        </a:p>
      </dsp:txBody>
      <dsp:txXfrm>
        <a:off x="1875423" y="4715976"/>
        <a:ext cx="7885693" cy="536965"/>
      </dsp:txXfrm>
    </dsp:sp>
    <dsp:sp modelId="{1226998C-1D6F-43B0-B3E8-2DA65210B9AA}">
      <dsp:nvSpPr>
        <dsp:cNvPr id="0" name=""/>
        <dsp:cNvSpPr/>
      </dsp:nvSpPr>
      <dsp:spPr>
        <a:xfrm>
          <a:off x="2951658" y="5356372"/>
          <a:ext cx="5733223" cy="59506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Carencia de modelos o malas prácticas de estos</a:t>
          </a:r>
        </a:p>
      </dsp:txBody>
      <dsp:txXfrm>
        <a:off x="2980706" y="5385420"/>
        <a:ext cx="5675127" cy="53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00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582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2º Momento: </a:t>
            </a:r>
            <a:r>
              <a:t>Tarea aséptica o manipular los dispositivos invasivos del paciente y/o cuando durante la exploración física se pase de una zona contaminada una zona que no lo esta.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548" y="3576322"/>
            <a:ext cx="9387308" cy="3218177"/>
          </a:xfrm>
        </p:spPr>
        <p:txBody>
          <a:bodyPr anchor="b">
            <a:normAutofit/>
          </a:bodyPr>
          <a:lstStyle>
            <a:lvl1pPr>
              <a:defRPr sz="76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548" y="6794497"/>
            <a:ext cx="9387308" cy="16018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45111" y="6145648"/>
            <a:ext cx="1984673" cy="11118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075" y="6442015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385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866986"/>
            <a:ext cx="9375268" cy="4433124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5116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6049" y="4985173"/>
            <a:ext cx="8041085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178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3467949"/>
            <a:ext cx="9375268" cy="3875335"/>
          </a:xfrm>
        </p:spPr>
        <p:txBody>
          <a:bodyPr anchor="b">
            <a:normAutofit/>
          </a:bodyPr>
          <a:lstStyle>
            <a:lvl1pPr algn="l">
              <a:defRPr sz="682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736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51223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51223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733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7" y="892312"/>
            <a:ext cx="9375266" cy="4096028"/>
          </a:xfrm>
        </p:spPr>
        <p:txBody>
          <a:bodyPr anchor="ctr">
            <a:normAutofit/>
          </a:bodyPr>
          <a:lstStyle>
            <a:lvl1pPr algn="l">
              <a:defRPr sz="682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37526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0804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0877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2805" y="892311"/>
            <a:ext cx="2355388" cy="7514762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547" y="892311"/>
            <a:ext cx="6707695" cy="75147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7550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28070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- Oscur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5439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9" y="887623"/>
            <a:ext cx="9371305" cy="18217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46" y="3034453"/>
            <a:ext cx="9375268" cy="53726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701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2950488"/>
            <a:ext cx="9375268" cy="2088960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5093547"/>
            <a:ext cx="9375268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316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548" y="3038871"/>
            <a:ext cx="4547600" cy="53580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837" y="3038871"/>
            <a:ext cx="4546977" cy="53580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7747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834" y="3166757"/>
            <a:ext cx="408831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546" y="3986330"/>
            <a:ext cx="4547601" cy="44170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4309" y="3162166"/>
            <a:ext cx="408638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5728" y="3981739"/>
            <a:ext cx="4544967" cy="44170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05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25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458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34436"/>
            <a:ext cx="3739853" cy="1388533"/>
          </a:xfrm>
        </p:spPr>
        <p:txBody>
          <a:bodyPr anchor="b"/>
          <a:lstStyle>
            <a:lvl1pPr algn="l">
              <a:defRPr sz="284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302" y="634438"/>
            <a:ext cx="5391511" cy="7701281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2273583"/>
            <a:ext cx="3739853" cy="60621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1502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827520"/>
            <a:ext cx="9375268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2546" y="903061"/>
            <a:ext cx="9375268" cy="5482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633547"/>
            <a:ext cx="9375268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932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5120"/>
            <a:ext cx="2817707" cy="94416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043" y="1065"/>
            <a:ext cx="2776565" cy="9745783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0096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3034453"/>
            <a:ext cx="9375268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4080" y="8725461"/>
            <a:ext cx="1089963" cy="5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E8CB-830B-4082-A05D-AC96DE910E3B}" type="datetimeFigureOut">
              <a:rPr lang="es-MX" smtClean="0"/>
              <a:pPr/>
              <a:t>14/05/2020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2546" y="8726485"/>
            <a:ext cx="813011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7080" y="1120403"/>
            <a:ext cx="83196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779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IGIENE…"/>
          <p:cNvSpPr txBox="1"/>
          <p:nvPr/>
        </p:nvSpPr>
        <p:spPr>
          <a:xfrm>
            <a:off x="1032693" y="4133006"/>
            <a:ext cx="1093941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000" b="1">
                <a:solidFill>
                  <a:srgbClr val="4F8F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284048-B72D-4D8A-B909-69B63445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799" y="3318097"/>
            <a:ext cx="9387308" cy="3218177"/>
          </a:xfrm>
        </p:spPr>
        <p:txBody>
          <a:bodyPr>
            <a:normAutofit fontScale="90000"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9000" b="1">
                <a:solidFill>
                  <a:srgbClr val="4F8F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/>
            </a:r>
            <a:br>
              <a:rPr lang="es-MX" dirty="0">
                <a:solidFill>
                  <a:srgbClr val="002060"/>
                </a:solidFill>
              </a:rPr>
            </a:br>
            <a:r>
              <a:rPr lang="es-MX" dirty="0">
                <a:solidFill>
                  <a:srgbClr val="002060"/>
                </a:solidFill>
              </a:rPr>
              <a:t>HIGIENE DE MANOS</a:t>
            </a:r>
            <a:br>
              <a:rPr lang="es-MX" dirty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73" name="CAPACITACIÓN 2018…"/>
          <p:cNvSpPr txBox="1">
            <a:spLocks noGrp="1"/>
          </p:cNvSpPr>
          <p:nvPr>
            <p:ph type="subTitle" idx="1"/>
          </p:nvPr>
        </p:nvSpPr>
        <p:spPr>
          <a:xfrm>
            <a:off x="2267927" y="6240376"/>
            <a:ext cx="9387308" cy="1601825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 </a:t>
            </a:r>
            <a:r>
              <a:rPr lang="es-MX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Programa de Mejora Continua Hospitalaria</a:t>
            </a:r>
          </a:p>
        </p:txBody>
      </p:sp>
      <p:sp>
        <p:nvSpPr>
          <p:cNvPr id="174" name="Grupo Capacitador…"/>
          <p:cNvSpPr txBox="1"/>
          <p:nvPr/>
        </p:nvSpPr>
        <p:spPr>
          <a:xfrm>
            <a:off x="5173507" y="8923252"/>
            <a:ext cx="399788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s-MX" sz="2400" dirty="0"/>
              <a:t>Grupo Capacitador HIES-HIMES</a:t>
            </a:r>
            <a:endParaRPr sz="2400" dirty="0"/>
          </a:p>
        </p:txBody>
      </p:sp>
      <p:grpSp>
        <p:nvGrpSpPr>
          <p:cNvPr id="177" name="Imagen"/>
          <p:cNvGrpSpPr/>
          <p:nvPr/>
        </p:nvGrpSpPr>
        <p:grpSpPr>
          <a:xfrm>
            <a:off x="5223931" y="1718828"/>
            <a:ext cx="2232271" cy="1129046"/>
            <a:chOff x="0" y="0"/>
            <a:chExt cx="2959270" cy="1590312"/>
          </a:xfrm>
        </p:grpSpPr>
        <p:pic>
          <p:nvPicPr>
            <p:cNvPr id="176" name="Imagen" descr="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0800"/>
              <a:ext cx="2781471" cy="1349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Imagen" descr="Imagen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59271" cy="1590313"/>
            </a:xfrm>
            <a:prstGeom prst="rect">
              <a:avLst/>
            </a:prstGeom>
            <a:effectLst/>
          </p:spPr>
        </p:pic>
      </p:grp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190EC7A-D9B4-41FD-A5C4-755276AF0177}"/>
              </a:ext>
            </a:extLst>
          </p:cNvPr>
          <p:cNvSpPr txBox="1"/>
          <p:nvPr/>
        </p:nvSpPr>
        <p:spPr>
          <a:xfrm>
            <a:off x="854945" y="358424"/>
            <a:ext cx="290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Organización Mundial de la Salud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0E1C4CF-0F72-4538-8D4C-7E4BB7F7B286}"/>
              </a:ext>
            </a:extLst>
          </p:cNvPr>
          <p:cNvSpPr txBox="1"/>
          <p:nvPr/>
        </p:nvSpPr>
        <p:spPr>
          <a:xfrm>
            <a:off x="4298098" y="415844"/>
            <a:ext cx="4706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Seguridad del Paciente </a:t>
            </a:r>
          </a:p>
          <a:p>
            <a:pPr algn="ctr"/>
            <a:r>
              <a:rPr lang="es-MX" sz="2000" u="sng" dirty="0"/>
              <a:t>Una alianza mundial para una atención mas segura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A2DFF93D-C40F-4688-8397-2D9DC6B2187C}"/>
              </a:ext>
            </a:extLst>
          </p:cNvPr>
          <p:cNvSpPr txBox="1"/>
          <p:nvPr/>
        </p:nvSpPr>
        <p:spPr>
          <a:xfrm>
            <a:off x="9545983" y="378055"/>
            <a:ext cx="290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SAVE LIVES </a:t>
            </a:r>
          </a:p>
          <a:p>
            <a:pPr algn="ctr"/>
            <a:r>
              <a:rPr lang="es-MX" sz="2400" b="1" dirty="0" err="1"/>
              <a:t>Clean</a:t>
            </a:r>
            <a:r>
              <a:rPr lang="es-MX" sz="2400" b="1" dirty="0"/>
              <a:t> </a:t>
            </a:r>
            <a:r>
              <a:rPr lang="es-MX" sz="2400" b="1" dirty="0" err="1"/>
              <a:t>Your</a:t>
            </a:r>
            <a:r>
              <a:rPr lang="es-MX" sz="2400" b="1" dirty="0"/>
              <a:t> </a:t>
            </a:r>
            <a:r>
              <a:rPr lang="es-MX" sz="2400" b="1" dirty="0" err="1"/>
              <a:t>Hands</a:t>
            </a:r>
            <a:endParaRPr lang="es-MX" sz="2400" b="1" dirty="0"/>
          </a:p>
        </p:txBody>
      </p:sp>
      <p:pic>
        <p:nvPicPr>
          <p:cNvPr id="1026" name="Picture 2" descr="Resultado de imagen para oms">
            <a:extLst>
              <a:ext uri="{FF2B5EF4-FFF2-40B4-BE49-F238E27FC236}">
                <a16:creationId xmlns="" xmlns:a16="http://schemas.microsoft.com/office/drawing/2014/main" id="{0DBA6351-FE92-48B4-8660-8854094C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510" y="1532034"/>
            <a:ext cx="1669594" cy="150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anos">
            <a:extLst>
              <a:ext uri="{FF2B5EF4-FFF2-40B4-BE49-F238E27FC236}">
                <a16:creationId xmlns="" xmlns:a16="http://schemas.microsoft.com/office/drawing/2014/main" id="{6B3C1F86-CA93-40D0-A999-0AD02AFD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122" y="1353773"/>
            <a:ext cx="2477768" cy="1858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17" y="3253397"/>
            <a:ext cx="8711993" cy="396255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93" name="Imagen"/>
          <p:cNvGrpSpPr/>
          <p:nvPr/>
        </p:nvGrpSpPr>
        <p:grpSpPr>
          <a:xfrm>
            <a:off x="633558" y="5937251"/>
            <a:ext cx="6572717" cy="3549017"/>
            <a:chOff x="0" y="0"/>
            <a:chExt cx="6572716" cy="3549015"/>
          </a:xfrm>
        </p:grpSpPr>
        <p:pic>
          <p:nvPicPr>
            <p:cNvPr id="192" name="Imagen" descr="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0800"/>
              <a:ext cx="6394917" cy="33077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Imagen" descr="Imagen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72717" cy="3549016"/>
            </a:xfrm>
            <a:prstGeom prst="rect">
              <a:avLst/>
            </a:prstGeom>
            <a:effectLst/>
          </p:spPr>
        </p:pic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3BFC9DC-68B8-4A14-A9A2-024DB5FA995F}"/>
              </a:ext>
            </a:extLst>
          </p:cNvPr>
          <p:cNvSpPr/>
          <p:nvPr/>
        </p:nvSpPr>
        <p:spPr>
          <a:xfrm>
            <a:off x="942008" y="1014374"/>
            <a:ext cx="1112078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/>
              <a:t>• Por </a:t>
            </a:r>
            <a:r>
              <a:rPr lang="es-ES" sz="3200" b="1" dirty="0"/>
              <a:t>contacto directo o indirecto</a:t>
            </a:r>
            <a:r>
              <a:rPr lang="es-ES" sz="3200" dirty="0"/>
              <a:t>, las manos de los trabajadores de la salud se </a:t>
            </a:r>
            <a:r>
              <a:rPr lang="es-ES" sz="3200" b="1" dirty="0"/>
              <a:t>contaminan</a:t>
            </a:r>
            <a:r>
              <a:rPr lang="es-ES" sz="3200" dirty="0"/>
              <a:t> con los </a:t>
            </a:r>
            <a:r>
              <a:rPr lang="es-ES" sz="3200" b="1" dirty="0"/>
              <a:t>microorganismos</a:t>
            </a:r>
            <a:r>
              <a:rPr lang="es-ES" sz="3200" dirty="0"/>
              <a:t> del paciente: </a:t>
            </a:r>
            <a:endParaRPr lang="es-MX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os enfermeros y médicos pueden contaminar sus manos con 100 a 1,000 UFC de Klebsiella spp. durante las tareas habituales (registro de pulso, medición de presión arterial, toma de temperatura, etc.)…"/>
          <p:cNvSpPr txBox="1"/>
          <p:nvPr/>
        </p:nvSpPr>
        <p:spPr>
          <a:xfrm>
            <a:off x="662012" y="948373"/>
            <a:ext cx="11504328" cy="1826141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>
            <a:spAutoFit/>
          </a:bodyPr>
          <a:lstStyle/>
          <a:p>
            <a:pPr marL="339586" indent="-339586" algn="just">
              <a:buClr>
                <a:srgbClr val="535353"/>
              </a:buClr>
              <a:buSzPct val="82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/>
              <a:t>El personal sanitario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contaminar</a:t>
            </a:r>
            <a:r>
              <a:rPr dirty="0"/>
              <a:t> sus manos con </a:t>
            </a:r>
            <a:r>
              <a:rPr b="1" dirty="0">
                <a:solidFill>
                  <a:srgbClr val="C00000"/>
                </a:solidFill>
              </a:rPr>
              <a:t>100 a 1,000 UFC de </a:t>
            </a:r>
            <a:r>
              <a:rPr b="1" i="1" dirty="0">
                <a:solidFill>
                  <a:srgbClr val="C00000"/>
                </a:solidFill>
              </a:rPr>
              <a:t>Klebsiella spp</a:t>
            </a:r>
            <a:r>
              <a:rPr i="1" dirty="0"/>
              <a:t>.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las </a:t>
            </a:r>
            <a:r>
              <a:rPr dirty="0" err="1"/>
              <a:t>tareas</a:t>
            </a:r>
            <a:r>
              <a:rPr dirty="0"/>
              <a:t> </a:t>
            </a:r>
            <a:r>
              <a:rPr dirty="0" err="1"/>
              <a:t>habituales</a:t>
            </a:r>
            <a:r>
              <a:rPr dirty="0"/>
              <a:t> (</a:t>
            </a:r>
            <a:r>
              <a:rPr dirty="0" err="1"/>
              <a:t>registro</a:t>
            </a:r>
            <a:r>
              <a:rPr dirty="0"/>
              <a:t> de </a:t>
            </a:r>
            <a:r>
              <a:rPr dirty="0" err="1"/>
              <a:t>pulso</a:t>
            </a:r>
            <a:r>
              <a:rPr dirty="0"/>
              <a:t>, </a:t>
            </a:r>
            <a:r>
              <a:rPr dirty="0" err="1"/>
              <a:t>medición</a:t>
            </a:r>
            <a:r>
              <a:rPr dirty="0"/>
              <a:t> de </a:t>
            </a:r>
            <a:r>
              <a:rPr dirty="0" err="1"/>
              <a:t>presión</a:t>
            </a:r>
            <a:r>
              <a:rPr dirty="0"/>
              <a:t> arterial, </a:t>
            </a:r>
            <a:r>
              <a:rPr dirty="0" err="1"/>
              <a:t>toma</a:t>
            </a:r>
            <a:r>
              <a:rPr dirty="0"/>
              <a:t> de </a:t>
            </a:r>
            <a:r>
              <a:rPr dirty="0" err="1"/>
              <a:t>temperatura</a:t>
            </a:r>
            <a:r>
              <a:rPr dirty="0"/>
              <a:t>, etc.)</a:t>
            </a:r>
          </a:p>
          <a:p>
            <a:pPr algn="just"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98" name="FUENTE: Pittet D et al. The Lancet Infectious Diseases 2006"/>
          <p:cNvSpPr txBox="1"/>
          <p:nvPr/>
        </p:nvSpPr>
        <p:spPr>
          <a:xfrm>
            <a:off x="2778933" y="9353550"/>
            <a:ext cx="443359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FUENTE: Pittet D et al. The Lancet Infectious Diseases 2006</a:t>
            </a:r>
          </a:p>
        </p:txBody>
      </p:sp>
      <p:pic>
        <p:nvPicPr>
          <p:cNvPr id="19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922" y="3271853"/>
            <a:ext cx="3111346" cy="3209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65" y="6794500"/>
            <a:ext cx="3113661" cy="25976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39F85335-CF94-4379-95E5-098FE40C2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588231"/>
              </p:ext>
            </p:extLst>
          </p:nvPr>
        </p:nvGraphicFramePr>
        <p:xfrm>
          <a:off x="728374" y="3849203"/>
          <a:ext cx="7872887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047D0C2-3747-45E4-BE4F-E74810C84807}"/>
              </a:ext>
            </a:extLst>
          </p:cNvPr>
          <p:cNvSpPr/>
          <p:nvPr/>
        </p:nvSpPr>
        <p:spPr>
          <a:xfrm>
            <a:off x="1819964" y="1414814"/>
            <a:ext cx="974918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3200" dirty="0"/>
              <a:t>• Los microorganismos </a:t>
            </a:r>
            <a:r>
              <a:rPr lang="es-ES" sz="3200" b="1" dirty="0"/>
              <a:t>sobreviven</a:t>
            </a:r>
            <a:r>
              <a:rPr lang="es-ES" sz="3200" dirty="0"/>
              <a:t> y se </a:t>
            </a:r>
            <a:r>
              <a:rPr lang="es-ES" sz="3200" b="1" dirty="0"/>
              <a:t>multiplican</a:t>
            </a:r>
            <a:r>
              <a:rPr lang="es-ES" sz="3200" dirty="0"/>
              <a:t> en las manos de los trabajadores de la salud.</a:t>
            </a:r>
          </a:p>
        </p:txBody>
      </p:sp>
      <p:pic>
        <p:nvPicPr>
          <p:cNvPr id="3074" name="Picture 2" descr="Resultado de imagen para lavado de manos">
            <a:extLst>
              <a:ext uri="{FF2B5EF4-FFF2-40B4-BE49-F238E27FC236}">
                <a16:creationId xmlns="" xmlns:a16="http://schemas.microsoft.com/office/drawing/2014/main" id="{6940B9EE-2643-48CF-BDC5-BE5C2FD0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042" y="3777076"/>
            <a:ext cx="59150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• Los microorganismos sobreviven y se multiplican en las manos de los trabajadores de la salud."/>
          <p:cNvSpPr txBox="1"/>
          <p:nvPr/>
        </p:nvSpPr>
        <p:spPr>
          <a:xfrm>
            <a:off x="635000" y="149000"/>
            <a:ext cx="11734800" cy="48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Los microorganismos </a:t>
            </a:r>
            <a:r>
              <a:rPr b="1"/>
              <a:t>sobreviven</a:t>
            </a:r>
            <a:r>
              <a:t> y se </a:t>
            </a:r>
            <a:r>
              <a:rPr b="1"/>
              <a:t>multiplican</a:t>
            </a:r>
            <a:r>
              <a:t> en las manos de los trabajadores de la salud.</a:t>
            </a:r>
          </a:p>
        </p:txBody>
      </p:sp>
      <p:grpSp>
        <p:nvGrpSpPr>
          <p:cNvPr id="211" name="Grupo"/>
          <p:cNvGrpSpPr/>
          <p:nvPr/>
        </p:nvGrpSpPr>
        <p:grpSpPr>
          <a:xfrm>
            <a:off x="1505055" y="1543711"/>
            <a:ext cx="2741415" cy="2235031"/>
            <a:chOff x="125239" y="251705"/>
            <a:chExt cx="2741414" cy="2235030"/>
          </a:xfrm>
        </p:grpSpPr>
        <p:sp>
          <p:nvSpPr>
            <p:cNvPr id="209" name="Klebsiella Sp."/>
            <p:cNvSpPr txBox="1"/>
            <p:nvPr/>
          </p:nvSpPr>
          <p:spPr>
            <a:xfrm>
              <a:off x="125239" y="1839036"/>
              <a:ext cx="274141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05493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Klebsiella Sp.</a:t>
              </a:r>
            </a:p>
          </p:txBody>
        </p:sp>
        <p:pic>
          <p:nvPicPr>
            <p:cNvPr id="210" name="Imagen" descr="Imagen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945" y="251705"/>
              <a:ext cx="1524001" cy="1593033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127000" dist="76200" dir="5520000" rotWithShape="0">
                <a:srgbClr val="000000">
                  <a:alpha val="60000"/>
                </a:srgbClr>
              </a:outerShdw>
            </a:effectLst>
          </p:spPr>
        </p:pic>
      </p:grpSp>
      <p:grpSp>
        <p:nvGrpSpPr>
          <p:cNvPr id="222" name="Grupo"/>
          <p:cNvGrpSpPr/>
          <p:nvPr/>
        </p:nvGrpSpPr>
        <p:grpSpPr>
          <a:xfrm>
            <a:off x="5616413" y="1554702"/>
            <a:ext cx="3597133" cy="1961343"/>
            <a:chOff x="0" y="0"/>
            <a:chExt cx="3597131" cy="1961341"/>
          </a:xfrm>
        </p:grpSpPr>
        <p:sp>
          <p:nvSpPr>
            <p:cNvPr id="212" name="Mano"/>
            <p:cNvSpPr/>
            <p:nvPr/>
          </p:nvSpPr>
          <p:spPr>
            <a:xfrm>
              <a:off x="-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Mano"/>
            <p:cNvSpPr/>
            <p:nvPr/>
          </p:nvSpPr>
          <p:spPr>
            <a:xfrm>
              <a:off x="740533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Mano"/>
            <p:cNvSpPr/>
            <p:nvPr/>
          </p:nvSpPr>
          <p:spPr>
            <a:xfrm>
              <a:off x="1481065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Mano"/>
            <p:cNvSpPr/>
            <p:nvPr/>
          </p:nvSpPr>
          <p:spPr>
            <a:xfrm>
              <a:off x="2221598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Mano"/>
            <p:cNvSpPr/>
            <p:nvPr/>
          </p:nvSpPr>
          <p:spPr>
            <a:xfrm>
              <a:off x="296213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Mano"/>
            <p:cNvSpPr/>
            <p:nvPr/>
          </p:nvSpPr>
          <p:spPr>
            <a:xfrm>
              <a:off x="-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0054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Mano"/>
            <p:cNvSpPr/>
            <p:nvPr/>
          </p:nvSpPr>
          <p:spPr>
            <a:xfrm>
              <a:off x="740533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0054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" name="Mano"/>
            <p:cNvSpPr/>
            <p:nvPr/>
          </p:nvSpPr>
          <p:spPr>
            <a:xfrm>
              <a:off x="1481065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Mano"/>
            <p:cNvSpPr/>
            <p:nvPr/>
          </p:nvSpPr>
          <p:spPr>
            <a:xfrm>
              <a:off x="2221598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Mano"/>
            <p:cNvSpPr/>
            <p:nvPr/>
          </p:nvSpPr>
          <p:spPr>
            <a:xfrm>
              <a:off x="296213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3" name="2…"/>
          <p:cNvSpPr txBox="1"/>
          <p:nvPr/>
        </p:nvSpPr>
        <p:spPr>
          <a:xfrm>
            <a:off x="10458250" y="1589223"/>
            <a:ext cx="1324050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>
                <a:solidFill>
                  <a:srgbClr val="005493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2</a:t>
            </a:r>
          </a:p>
          <a:p>
            <a:pPr>
              <a:defRPr sz="3600">
                <a:solidFill>
                  <a:srgbClr val="005493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Horas</a:t>
            </a:r>
          </a:p>
        </p:txBody>
      </p:sp>
      <p:grpSp>
        <p:nvGrpSpPr>
          <p:cNvPr id="226" name="Grupo"/>
          <p:cNvGrpSpPr/>
          <p:nvPr/>
        </p:nvGrpSpPr>
        <p:grpSpPr>
          <a:xfrm>
            <a:off x="767798" y="4162943"/>
            <a:ext cx="4215929" cy="2219299"/>
            <a:chOff x="-612018" y="267437"/>
            <a:chExt cx="4215928" cy="2219298"/>
          </a:xfrm>
        </p:grpSpPr>
        <p:sp>
          <p:nvSpPr>
            <p:cNvPr id="224" name="Enterococo ResVanc"/>
            <p:cNvSpPr txBox="1"/>
            <p:nvPr/>
          </p:nvSpPr>
          <p:spPr>
            <a:xfrm>
              <a:off x="-612019" y="1839036"/>
              <a:ext cx="421593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942193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Enterococo ResVanc</a:t>
              </a:r>
            </a:p>
          </p:txBody>
        </p:sp>
        <p:pic>
          <p:nvPicPr>
            <p:cNvPr id="225" name="Enterococos.jpg" descr="Enterococos.jpg"/>
            <p:cNvPicPr>
              <a:picLocks noChangeAspect="1"/>
            </p:cNvPicPr>
            <p:nvPr/>
          </p:nvPicPr>
          <p:blipFill>
            <a:blip r:embed="rId3"/>
            <a:srcRect l="3174" r="33087"/>
            <a:stretch>
              <a:fillRect/>
            </a:stretch>
          </p:blipFill>
          <p:spPr>
            <a:xfrm>
              <a:off x="733946" y="267437"/>
              <a:ext cx="1524001" cy="1593032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127000" dist="76200" dir="5520000" rotWithShape="0">
                <a:srgbClr val="000000">
                  <a:alpha val="60000"/>
                </a:srgbClr>
              </a:outerShdw>
            </a:effectLst>
          </p:spPr>
        </p:pic>
      </p:grpSp>
      <p:grpSp>
        <p:nvGrpSpPr>
          <p:cNvPr id="237" name="Grupo"/>
          <p:cNvGrpSpPr/>
          <p:nvPr/>
        </p:nvGrpSpPr>
        <p:grpSpPr>
          <a:xfrm>
            <a:off x="5616413" y="4158202"/>
            <a:ext cx="3597133" cy="1961343"/>
            <a:chOff x="0" y="0"/>
            <a:chExt cx="3597131" cy="1961341"/>
          </a:xfrm>
        </p:grpSpPr>
        <p:sp>
          <p:nvSpPr>
            <p:cNvPr id="227" name="Mano"/>
            <p:cNvSpPr/>
            <p:nvPr/>
          </p:nvSpPr>
          <p:spPr>
            <a:xfrm>
              <a:off x="-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Mano"/>
            <p:cNvSpPr/>
            <p:nvPr/>
          </p:nvSpPr>
          <p:spPr>
            <a:xfrm>
              <a:off x="740533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Mano"/>
            <p:cNvSpPr/>
            <p:nvPr/>
          </p:nvSpPr>
          <p:spPr>
            <a:xfrm>
              <a:off x="1481065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0" name="Mano"/>
            <p:cNvSpPr/>
            <p:nvPr/>
          </p:nvSpPr>
          <p:spPr>
            <a:xfrm>
              <a:off x="2221598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Mano"/>
            <p:cNvSpPr/>
            <p:nvPr/>
          </p:nvSpPr>
          <p:spPr>
            <a:xfrm>
              <a:off x="296213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Mano"/>
            <p:cNvSpPr/>
            <p:nvPr/>
          </p:nvSpPr>
          <p:spPr>
            <a:xfrm>
              <a:off x="-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21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Mano"/>
            <p:cNvSpPr/>
            <p:nvPr/>
          </p:nvSpPr>
          <p:spPr>
            <a:xfrm>
              <a:off x="740533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21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Mano"/>
            <p:cNvSpPr/>
            <p:nvPr/>
          </p:nvSpPr>
          <p:spPr>
            <a:xfrm>
              <a:off x="1481065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21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Mano"/>
            <p:cNvSpPr/>
            <p:nvPr/>
          </p:nvSpPr>
          <p:spPr>
            <a:xfrm>
              <a:off x="2221598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219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Mano"/>
            <p:cNvSpPr/>
            <p:nvPr/>
          </p:nvSpPr>
          <p:spPr>
            <a:xfrm>
              <a:off x="296213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8" name="1…"/>
          <p:cNvSpPr txBox="1"/>
          <p:nvPr/>
        </p:nvSpPr>
        <p:spPr>
          <a:xfrm>
            <a:off x="10550560" y="4192723"/>
            <a:ext cx="1139429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>
                <a:solidFill>
                  <a:srgbClr val="942193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1</a:t>
            </a:r>
          </a:p>
          <a:p>
            <a:pPr>
              <a:defRPr sz="3600">
                <a:solidFill>
                  <a:srgbClr val="942193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Hora</a:t>
            </a:r>
          </a:p>
        </p:txBody>
      </p:sp>
      <p:grpSp>
        <p:nvGrpSpPr>
          <p:cNvPr id="241" name="Grupo"/>
          <p:cNvGrpSpPr/>
          <p:nvPr/>
        </p:nvGrpSpPr>
        <p:grpSpPr>
          <a:xfrm>
            <a:off x="1134068" y="6816695"/>
            <a:ext cx="3597326" cy="2203568"/>
            <a:chOff x="-302716" y="283169"/>
            <a:chExt cx="3597324" cy="2203567"/>
          </a:xfrm>
        </p:grpSpPr>
        <p:sp>
          <p:nvSpPr>
            <p:cNvPr id="239" name="Pseudomonas Sp."/>
            <p:cNvSpPr txBox="1"/>
            <p:nvPr/>
          </p:nvSpPr>
          <p:spPr>
            <a:xfrm>
              <a:off x="-302717" y="1839036"/>
              <a:ext cx="359732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94110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r>
                <a:t>Pseudomonas Sp.</a:t>
              </a:r>
            </a:p>
          </p:txBody>
        </p:sp>
        <p:pic>
          <p:nvPicPr>
            <p:cNvPr id="240" name="Pseudomonas.jpg" descr="Pseudomonas.jpg"/>
            <p:cNvPicPr>
              <a:picLocks noChangeAspect="1"/>
            </p:cNvPicPr>
            <p:nvPr/>
          </p:nvPicPr>
          <p:blipFill>
            <a:blip r:embed="rId4"/>
            <a:srcRect l="23308" r="12953"/>
            <a:stretch>
              <a:fillRect/>
            </a:stretch>
          </p:blipFill>
          <p:spPr>
            <a:xfrm>
              <a:off x="733945" y="283169"/>
              <a:ext cx="1524001" cy="1593032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127000" dist="76200" dir="5520000" rotWithShape="0">
                <a:srgbClr val="000000">
                  <a:alpha val="60000"/>
                </a:srgbClr>
              </a:outerShdw>
            </a:effectLst>
          </p:spPr>
        </p:pic>
      </p:grpSp>
      <p:grpSp>
        <p:nvGrpSpPr>
          <p:cNvPr id="252" name="Grupo"/>
          <p:cNvGrpSpPr/>
          <p:nvPr/>
        </p:nvGrpSpPr>
        <p:grpSpPr>
          <a:xfrm>
            <a:off x="5673381" y="6796223"/>
            <a:ext cx="3597133" cy="1961343"/>
            <a:chOff x="0" y="0"/>
            <a:chExt cx="3597131" cy="1961341"/>
          </a:xfrm>
        </p:grpSpPr>
        <p:sp>
          <p:nvSpPr>
            <p:cNvPr id="242" name="Mano"/>
            <p:cNvSpPr/>
            <p:nvPr/>
          </p:nvSpPr>
          <p:spPr>
            <a:xfrm>
              <a:off x="-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Mano"/>
            <p:cNvSpPr/>
            <p:nvPr/>
          </p:nvSpPr>
          <p:spPr>
            <a:xfrm>
              <a:off x="740533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Mano"/>
            <p:cNvSpPr/>
            <p:nvPr/>
          </p:nvSpPr>
          <p:spPr>
            <a:xfrm>
              <a:off x="1481065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Mano"/>
            <p:cNvSpPr/>
            <p:nvPr/>
          </p:nvSpPr>
          <p:spPr>
            <a:xfrm>
              <a:off x="2221598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Mano"/>
            <p:cNvSpPr/>
            <p:nvPr/>
          </p:nvSpPr>
          <p:spPr>
            <a:xfrm>
              <a:off x="2962131" y="-1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Mano"/>
            <p:cNvSpPr/>
            <p:nvPr/>
          </p:nvSpPr>
          <p:spPr>
            <a:xfrm>
              <a:off x="-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Mano"/>
            <p:cNvSpPr/>
            <p:nvPr/>
          </p:nvSpPr>
          <p:spPr>
            <a:xfrm>
              <a:off x="740533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Mano"/>
            <p:cNvSpPr/>
            <p:nvPr/>
          </p:nvSpPr>
          <p:spPr>
            <a:xfrm>
              <a:off x="1481065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9411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Mano"/>
            <p:cNvSpPr/>
            <p:nvPr/>
          </p:nvSpPr>
          <p:spPr>
            <a:xfrm>
              <a:off x="2221598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Mano"/>
            <p:cNvSpPr/>
            <p:nvPr/>
          </p:nvSpPr>
          <p:spPr>
            <a:xfrm>
              <a:off x="2962131" y="1047867"/>
              <a:ext cx="635001" cy="91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98" extrusionOk="0">
                  <a:moveTo>
                    <a:pt x="9241" y="0"/>
                  </a:moveTo>
                  <a:cubicBezTo>
                    <a:pt x="8623" y="3"/>
                    <a:pt x="8010" y="322"/>
                    <a:pt x="8004" y="946"/>
                  </a:cubicBezTo>
                  <a:cubicBezTo>
                    <a:pt x="7999" y="1470"/>
                    <a:pt x="7929" y="8910"/>
                    <a:pt x="7929" y="8910"/>
                  </a:cubicBezTo>
                  <a:cubicBezTo>
                    <a:pt x="7929" y="8910"/>
                    <a:pt x="7499" y="8974"/>
                    <a:pt x="7399" y="8974"/>
                  </a:cubicBezTo>
                  <a:cubicBezTo>
                    <a:pt x="7399" y="8974"/>
                    <a:pt x="5801" y="2575"/>
                    <a:pt x="5675" y="1884"/>
                  </a:cubicBezTo>
                  <a:cubicBezTo>
                    <a:pt x="5460" y="700"/>
                    <a:pt x="3262" y="854"/>
                    <a:pt x="3420" y="2122"/>
                  </a:cubicBezTo>
                  <a:cubicBezTo>
                    <a:pt x="3487" y="2667"/>
                    <a:pt x="4637" y="9621"/>
                    <a:pt x="4637" y="9621"/>
                  </a:cubicBezTo>
                  <a:lnTo>
                    <a:pt x="4100" y="9812"/>
                  </a:lnTo>
                  <a:cubicBezTo>
                    <a:pt x="4100" y="9812"/>
                    <a:pt x="2546" y="6213"/>
                    <a:pt x="2124" y="5128"/>
                  </a:cubicBezTo>
                  <a:cubicBezTo>
                    <a:pt x="1683" y="3995"/>
                    <a:pt x="-325" y="4416"/>
                    <a:pt x="45" y="5576"/>
                  </a:cubicBezTo>
                  <a:cubicBezTo>
                    <a:pt x="204" y="6073"/>
                    <a:pt x="930" y="9056"/>
                    <a:pt x="1691" y="11289"/>
                  </a:cubicBezTo>
                  <a:cubicBezTo>
                    <a:pt x="1612" y="16115"/>
                    <a:pt x="3291" y="17160"/>
                    <a:pt x="3675" y="19027"/>
                  </a:cubicBezTo>
                  <a:cubicBezTo>
                    <a:pt x="3899" y="20117"/>
                    <a:pt x="3791" y="21598"/>
                    <a:pt x="3791" y="21598"/>
                  </a:cubicBezTo>
                  <a:lnTo>
                    <a:pt x="13296" y="21598"/>
                  </a:lnTo>
                  <a:cubicBezTo>
                    <a:pt x="13296" y="18355"/>
                    <a:pt x="17266" y="16479"/>
                    <a:pt x="18181" y="15015"/>
                  </a:cubicBezTo>
                  <a:cubicBezTo>
                    <a:pt x="18213" y="14964"/>
                    <a:pt x="19620" y="12585"/>
                    <a:pt x="20198" y="11608"/>
                  </a:cubicBezTo>
                  <a:cubicBezTo>
                    <a:pt x="20356" y="11341"/>
                    <a:pt x="20444" y="11057"/>
                    <a:pt x="20458" y="10768"/>
                  </a:cubicBezTo>
                  <a:cubicBezTo>
                    <a:pt x="20485" y="10213"/>
                    <a:pt x="20558" y="9282"/>
                    <a:pt x="20735" y="9028"/>
                  </a:cubicBezTo>
                  <a:cubicBezTo>
                    <a:pt x="21275" y="8248"/>
                    <a:pt x="21229" y="7659"/>
                    <a:pt x="19813" y="7927"/>
                  </a:cubicBezTo>
                  <a:cubicBezTo>
                    <a:pt x="18121" y="8247"/>
                    <a:pt x="17427" y="10409"/>
                    <a:pt x="17427" y="10409"/>
                  </a:cubicBezTo>
                  <a:lnTo>
                    <a:pt x="16041" y="12125"/>
                  </a:lnTo>
                  <a:lnTo>
                    <a:pt x="15280" y="12313"/>
                  </a:lnTo>
                  <a:lnTo>
                    <a:pt x="14521" y="9417"/>
                  </a:lnTo>
                  <a:cubicBezTo>
                    <a:pt x="14521" y="9417"/>
                    <a:pt x="14899" y="2984"/>
                    <a:pt x="15008" y="1961"/>
                  </a:cubicBezTo>
                  <a:cubicBezTo>
                    <a:pt x="15120" y="912"/>
                    <a:pt x="13017" y="708"/>
                    <a:pt x="12778" y="1791"/>
                  </a:cubicBezTo>
                  <a:cubicBezTo>
                    <a:pt x="12639" y="2422"/>
                    <a:pt x="11563" y="7848"/>
                    <a:pt x="11333" y="8824"/>
                  </a:cubicBezTo>
                  <a:lnTo>
                    <a:pt x="10797" y="8800"/>
                  </a:lnTo>
                  <a:cubicBezTo>
                    <a:pt x="10797" y="8800"/>
                    <a:pt x="10538" y="1503"/>
                    <a:pt x="10513" y="956"/>
                  </a:cubicBezTo>
                  <a:cubicBezTo>
                    <a:pt x="10483" y="313"/>
                    <a:pt x="9859" y="-2"/>
                    <a:pt x="92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3" name="3…"/>
          <p:cNvSpPr txBox="1"/>
          <p:nvPr/>
        </p:nvSpPr>
        <p:spPr>
          <a:xfrm>
            <a:off x="10515218" y="6830744"/>
            <a:ext cx="1324051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000">
                <a:solidFill>
                  <a:srgbClr val="9411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3</a:t>
            </a:r>
          </a:p>
          <a:p>
            <a:pPr>
              <a:defRPr sz="360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Horas</a:t>
            </a:r>
          </a:p>
        </p:txBody>
      </p:sp>
      <p:sp>
        <p:nvSpPr>
          <p:cNvPr id="254" name="Fuente: Macias, A, DeLa Torre, A - Manual para la Prevención de las IAAS, 2014; 14:117"/>
          <p:cNvSpPr txBox="1"/>
          <p:nvPr/>
        </p:nvSpPr>
        <p:spPr>
          <a:xfrm>
            <a:off x="2541860" y="9232736"/>
            <a:ext cx="79210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212121"/>
                </a:solidFill>
              </a:defRPr>
            </a:pP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Fuente</a:t>
            </a:r>
            <a:r>
              <a:t>: Macias, A, DeLa Torre, A - Manual para la Prevención de las IAAS, 2014; 14:117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4FBF38C-9E87-44D0-9A1A-41F886C10C1E}"/>
              </a:ext>
            </a:extLst>
          </p:cNvPr>
          <p:cNvSpPr txBox="1"/>
          <p:nvPr/>
        </p:nvSpPr>
        <p:spPr>
          <a:xfrm>
            <a:off x="11531600" y="4383358"/>
            <a:ext cx="13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5d – 4 meses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7D8838AC-4D4C-4A17-8CBA-637EF2CFF37D}"/>
              </a:ext>
            </a:extLst>
          </p:cNvPr>
          <p:cNvSpPr txBox="1"/>
          <p:nvPr/>
        </p:nvSpPr>
        <p:spPr>
          <a:xfrm>
            <a:off x="11531600" y="1707101"/>
            <a:ext cx="13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 h – 30 meses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36EF22D7-FF5B-43AC-9634-F3FFFEBAD1C4}"/>
              </a:ext>
            </a:extLst>
          </p:cNvPr>
          <p:cNvSpPr txBox="1"/>
          <p:nvPr/>
        </p:nvSpPr>
        <p:spPr>
          <a:xfrm>
            <a:off x="11531770" y="7096685"/>
            <a:ext cx="13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 h – 16 meses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80E1EF5-BF3E-432E-9DCE-23769A68F4A6}"/>
              </a:ext>
            </a:extLst>
          </p:cNvPr>
          <p:cNvSpPr txBox="1"/>
          <p:nvPr/>
        </p:nvSpPr>
        <p:spPr>
          <a:xfrm>
            <a:off x="6251413" y="1009523"/>
            <a:ext cx="296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Tasa de contaminación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7435CFC-C670-45E9-BC90-BABF83BCCB4D}"/>
              </a:ext>
            </a:extLst>
          </p:cNvPr>
          <p:cNvSpPr txBox="1"/>
          <p:nvPr/>
        </p:nvSpPr>
        <p:spPr>
          <a:xfrm>
            <a:off x="9853193" y="986458"/>
            <a:ext cx="132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Persistencia en manos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35924C2B-34FD-4652-A8BB-0DB63898C039}"/>
              </a:ext>
            </a:extLst>
          </p:cNvPr>
          <p:cNvSpPr txBox="1"/>
          <p:nvPr/>
        </p:nvSpPr>
        <p:spPr>
          <a:xfrm>
            <a:off x="11365572" y="986458"/>
            <a:ext cx="149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Persistencia en superficies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22" grpId="2" animBg="1" advAuto="0"/>
      <p:bldP spid="223" grpId="3" animBg="1" advAuto="0"/>
      <p:bldP spid="226" grpId="4" animBg="1" advAuto="0"/>
      <p:bldP spid="237" grpId="5" animBg="1" advAuto="0"/>
      <p:bldP spid="238" grpId="6" animBg="1" advAuto="0"/>
      <p:bldP spid="241" grpId="7" animBg="1" advAuto="0"/>
      <p:bldP spid="252" grpId="8" animBg="1" advAuto="0"/>
      <p:bldP spid="253" grpId="9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Imagen"/>
          <p:cNvGrpSpPr/>
          <p:nvPr/>
        </p:nvGrpSpPr>
        <p:grpSpPr>
          <a:xfrm>
            <a:off x="1031460" y="3288072"/>
            <a:ext cx="11826802" cy="5531888"/>
            <a:chOff x="0" y="0"/>
            <a:chExt cx="11826801" cy="5531887"/>
          </a:xfrm>
        </p:grpSpPr>
        <p:pic>
          <p:nvPicPr>
            <p:cNvPr id="258" name="Imagen" descr="Imagen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900" y="50800"/>
              <a:ext cx="11649002" cy="52905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7" name="Imagen" descr="Image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826802" cy="5531888"/>
            </a:xfrm>
            <a:prstGeom prst="rect">
              <a:avLst/>
            </a:prstGeom>
            <a:effectLst/>
          </p:spPr>
        </p:pic>
      </p:grpSp>
      <p:sp>
        <p:nvSpPr>
          <p:cNvPr id="260" name="A"/>
          <p:cNvSpPr txBox="1"/>
          <p:nvPr/>
        </p:nvSpPr>
        <p:spPr>
          <a:xfrm>
            <a:off x="8507896" y="3875493"/>
            <a:ext cx="436762" cy="876301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26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261" name="B"/>
          <p:cNvSpPr txBox="1"/>
          <p:nvPr/>
        </p:nvSpPr>
        <p:spPr>
          <a:xfrm>
            <a:off x="2215993" y="5849426"/>
            <a:ext cx="464977" cy="87630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054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B</a:t>
            </a:r>
          </a:p>
        </p:txBody>
      </p:sp>
      <p:cxnSp>
        <p:nvCxnSpPr>
          <p:cNvPr id="262" name="Línea de conexión"/>
          <p:cNvCxnSpPr>
            <a:cxnSpLocks/>
          </p:cNvCxnSpPr>
          <p:nvPr/>
        </p:nvCxnSpPr>
        <p:spPr>
          <a:xfrm flipV="1">
            <a:off x="2948774" y="4751794"/>
            <a:ext cx="5559122" cy="1085085"/>
          </a:xfrm>
          <a:prstGeom prst="straightConnector1">
            <a:avLst/>
          </a:prstGeom>
          <a:ln w="76200">
            <a:solidFill>
              <a:srgbClr val="FF2600"/>
            </a:solidFill>
            <a:miter lim="400000"/>
            <a:headEnd type="triangle"/>
            <a:tailEnd type="oval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</p:cxn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0B4F935-CCBA-4E84-9E9D-C175D4D159DF}"/>
              </a:ext>
            </a:extLst>
          </p:cNvPr>
          <p:cNvSpPr/>
          <p:nvPr/>
        </p:nvSpPr>
        <p:spPr>
          <a:xfrm>
            <a:off x="1031460" y="933640"/>
            <a:ext cx="109418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3200" dirty="0"/>
              <a:t>• La </a:t>
            </a:r>
            <a:r>
              <a:rPr lang="es-ES" sz="3200" b="1" dirty="0"/>
              <a:t>transmisión cruzada</a:t>
            </a:r>
            <a:r>
              <a:rPr lang="es-ES" sz="3200" dirty="0"/>
              <a:t> de microorganismos puede ocurrir entre el paciente </a:t>
            </a:r>
            <a:r>
              <a:rPr lang="es-ES" sz="3200" dirty="0">
                <a:solidFill>
                  <a:srgbClr val="FF2600"/>
                </a:solidFill>
              </a:rPr>
              <a:t>A</a:t>
            </a:r>
            <a:r>
              <a:rPr lang="es-ES" sz="3200" dirty="0"/>
              <a:t> y el paciente </a:t>
            </a:r>
            <a:r>
              <a:rPr lang="es-ES" sz="3200" dirty="0">
                <a:solidFill>
                  <a:srgbClr val="005493"/>
                </a:solidFill>
              </a:rPr>
              <a:t>B</a:t>
            </a:r>
            <a:r>
              <a:rPr lang="es-ES" sz="3200" dirty="0"/>
              <a:t> </a:t>
            </a:r>
            <a:r>
              <a:rPr lang="es-ES" sz="3200" dirty="0">
                <a:solidFill>
                  <a:srgbClr val="941100"/>
                </a:solidFill>
              </a:rPr>
              <a:t>a través de las manos</a:t>
            </a:r>
            <a:r>
              <a:rPr lang="es-ES" sz="3200" dirty="0"/>
              <a:t> del trabajador de la salud.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xmlns:p15="http://schemas.microsoft.com/office/powerpoint/2012/main"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0B6E125-F4E0-4018-A643-C1333211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5252" y="4479294"/>
            <a:ext cx="8249388" cy="3218177"/>
          </a:xfrm>
        </p:spPr>
        <p:txBody>
          <a:bodyPr>
            <a:noAutofit/>
          </a:bodyPr>
          <a:lstStyle/>
          <a:p>
            <a:pPr algn="r"/>
            <a:r>
              <a:rPr lang="es-MX" sz="4000" b="1" dirty="0">
                <a:solidFill>
                  <a:schemeClr val="accent3"/>
                </a:solidFill>
              </a:rPr>
              <a:t>La </a:t>
            </a:r>
            <a:r>
              <a:rPr lang="es-MX" sz="4000" b="1" dirty="0">
                <a:solidFill>
                  <a:srgbClr val="C00000"/>
                </a:solidFill>
              </a:rPr>
              <a:t>HIGIENE DE MANOS </a:t>
            </a:r>
            <a:r>
              <a:rPr lang="es-MX" sz="4000" b="1" dirty="0">
                <a:solidFill>
                  <a:schemeClr val="accent3"/>
                </a:solidFill>
              </a:rPr>
              <a:t>es la principal medida cuya eficacia para prevenir la IAAS y difundir la resistencia antimicrobiana ha sido </a:t>
            </a:r>
            <a:r>
              <a:rPr lang="es-MX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DEMOSTRADA</a:t>
            </a:r>
            <a:r>
              <a:rPr lang="es-MX" sz="4000" b="1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618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9492FC1-2399-4C6F-8FEC-64B32A20B1F3}"/>
              </a:ext>
            </a:extLst>
          </p:cNvPr>
          <p:cNvSpPr txBox="1"/>
          <p:nvPr/>
        </p:nvSpPr>
        <p:spPr>
          <a:xfrm>
            <a:off x="1858811" y="1078310"/>
            <a:ext cx="9287178" cy="387300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es-MX" b="1" dirty="0"/>
              <a:t>HOSPITAL INFANTIL DEL ESTADO DE SONORA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EB79733-FE46-48C3-B53F-5D192DB8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9" b="21560"/>
          <a:stretch/>
        </p:blipFill>
        <p:spPr>
          <a:xfrm>
            <a:off x="10982803" y="780288"/>
            <a:ext cx="1401212" cy="1121317"/>
          </a:xfrm>
          <a:prstGeom prst="rect">
            <a:avLst/>
          </a:prstGeom>
        </p:spPr>
      </p:pic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25" name="Gráfico 24">
                <a:extLst>
                  <a:ext uri="{FF2B5EF4-FFF2-40B4-BE49-F238E27FC236}">
                    <a16:creationId xmlns:a16="http://schemas.microsoft.com/office/drawing/2014/main" id="{D26B3955-DE75-44E8-81AF-B7319D334B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48650985"/>
                  </p:ext>
                </p:extLst>
              </p:nvPr>
            </p:nvGraphicFramePr>
            <p:xfrm>
              <a:off x="1280160" y="1400512"/>
              <a:ext cx="8890782" cy="44897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5" name="Gráfico 24">
                <a:extLst>
                  <a:ext uri="{FF2B5EF4-FFF2-40B4-BE49-F238E27FC236}">
                    <a16:creationId xmlns:cx2="http://schemas.microsoft.com/office/drawing/2015/10/21/chartex" xmlns="" xmlns:a16="http://schemas.microsoft.com/office/drawing/2014/main" id="{D26B3955-DE75-44E8-81AF-B7319D334B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504" y="1991839"/>
                <a:ext cx="9483501" cy="638542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03A016F-D3C6-4715-A41E-0344C23138A8}"/>
              </a:ext>
            </a:extLst>
          </p:cNvPr>
          <p:cNvSpPr txBox="1"/>
          <p:nvPr/>
        </p:nvSpPr>
        <p:spPr>
          <a:xfrm>
            <a:off x="8473656" y="8749939"/>
            <a:ext cx="3933219" cy="371911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es-MX" sz="1700" dirty="0"/>
              <a:t>*9 de Junio al 10 de Agosto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1708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ando ?"/>
          <p:cNvSpPr txBox="1"/>
          <p:nvPr/>
        </p:nvSpPr>
        <p:spPr>
          <a:xfrm>
            <a:off x="5014701" y="3844579"/>
            <a:ext cx="564577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MX" sz="10000" dirty="0">
                <a:solidFill>
                  <a:srgbClr val="002060"/>
                </a:solidFill>
              </a:rPr>
              <a:t>¿</a:t>
            </a:r>
            <a:r>
              <a:rPr sz="10000" dirty="0" err="1">
                <a:solidFill>
                  <a:srgbClr val="002060"/>
                </a:solidFill>
              </a:rPr>
              <a:t>Cuando</a:t>
            </a:r>
            <a:r>
              <a:rPr sz="10000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4098" name="Picture 2" descr="Resultado de imagen para lavado de manos">
            <a:extLst>
              <a:ext uri="{FF2B5EF4-FFF2-40B4-BE49-F238E27FC236}">
                <a16:creationId xmlns="" xmlns:a16="http://schemas.microsoft.com/office/drawing/2014/main" id="{29AE0E97-1F84-46F6-80B9-3C679600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046" y="664266"/>
            <a:ext cx="47625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uando">
            <a:extLst>
              <a:ext uri="{FF2B5EF4-FFF2-40B4-BE49-F238E27FC236}">
                <a16:creationId xmlns="" xmlns:a16="http://schemas.microsoft.com/office/drawing/2014/main" id="{956B839E-7C01-4FA4-BBCE-30EB1C7C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657" y="654905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droppedImage.tiff"/>
          <p:cNvGrpSpPr/>
          <p:nvPr/>
        </p:nvGrpSpPr>
        <p:grpSpPr>
          <a:xfrm>
            <a:off x="1498600" y="209753"/>
            <a:ext cx="10007600" cy="9581947"/>
            <a:chOff x="0" y="0"/>
            <a:chExt cx="10007600" cy="9581946"/>
          </a:xfrm>
        </p:grpSpPr>
        <p:pic>
          <p:nvPicPr>
            <p:cNvPr id="267" name="droppedImage.tiff" descr="droppedImage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900" y="139700"/>
              <a:ext cx="9575800" cy="90231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6" name="droppedImage.tiff" descr="droppedImage.tif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0007600" cy="9581947"/>
            </a:xfrm>
            <a:prstGeom prst="rect">
              <a:avLst/>
            </a:prstGeom>
            <a:effectLst/>
          </p:spPr>
        </p:pic>
      </p:grpSp>
      <p:sp>
        <p:nvSpPr>
          <p:cNvPr id="269" name="Figura"/>
          <p:cNvSpPr/>
          <p:nvPr/>
        </p:nvSpPr>
        <p:spPr>
          <a:xfrm>
            <a:off x="2100247" y="4361350"/>
            <a:ext cx="2235974" cy="1989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" y="0"/>
                </a:moveTo>
                <a:lnTo>
                  <a:pt x="18273" y="819"/>
                </a:lnTo>
                <a:lnTo>
                  <a:pt x="21600" y="9193"/>
                </a:lnTo>
                <a:lnTo>
                  <a:pt x="21314" y="11851"/>
                </a:lnTo>
                <a:lnTo>
                  <a:pt x="15253" y="21600"/>
                </a:lnTo>
                <a:lnTo>
                  <a:pt x="0" y="20011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Desinfección de Manos"/>
          <p:cNvSpPr/>
          <p:nvPr/>
        </p:nvSpPr>
        <p:spPr>
          <a:xfrm>
            <a:off x="2286000" y="3924300"/>
            <a:ext cx="1955800" cy="901700"/>
          </a:xfrm>
          <a:prstGeom prst="roundRect">
            <a:avLst>
              <a:gd name="adj" fmla="val 21127"/>
            </a:avLst>
          </a:prstGeom>
          <a:solidFill>
            <a:srgbClr val="0096FF"/>
          </a:solidFill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 err="1"/>
              <a:t>Desinfección</a:t>
            </a:r>
            <a:r>
              <a:rPr dirty="0"/>
              <a:t> de Manos</a:t>
            </a:r>
          </a:p>
        </p:txBody>
      </p:sp>
      <p:sp>
        <p:nvSpPr>
          <p:cNvPr id="271" name="Figura"/>
          <p:cNvSpPr/>
          <p:nvPr/>
        </p:nvSpPr>
        <p:spPr>
          <a:xfrm>
            <a:off x="5300648" y="3283432"/>
            <a:ext cx="2883403" cy="1711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958"/>
                </a:moveTo>
                <a:lnTo>
                  <a:pt x="1760" y="21600"/>
                </a:lnTo>
                <a:lnTo>
                  <a:pt x="9969" y="19014"/>
                </a:lnTo>
                <a:lnTo>
                  <a:pt x="17869" y="17319"/>
                </a:lnTo>
                <a:lnTo>
                  <a:pt x="21600" y="9435"/>
                </a:lnTo>
                <a:lnTo>
                  <a:pt x="19900" y="4563"/>
                </a:lnTo>
                <a:lnTo>
                  <a:pt x="15091" y="28"/>
                </a:lnTo>
                <a:lnTo>
                  <a:pt x="10411" y="0"/>
                </a:lnTo>
                <a:lnTo>
                  <a:pt x="4041" y="2868"/>
                </a:lnTo>
                <a:lnTo>
                  <a:pt x="0" y="595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Grupo"/>
          <p:cNvSpPr/>
          <p:nvPr/>
        </p:nvSpPr>
        <p:spPr>
          <a:xfrm>
            <a:off x="5397500" y="2603500"/>
            <a:ext cx="1828800" cy="901700"/>
          </a:xfrm>
          <a:prstGeom prst="roundRect">
            <a:avLst>
              <a:gd name="adj" fmla="val 21127"/>
            </a:avLst>
          </a:prstGeom>
          <a:solidFill>
            <a:srgbClr val="008F00"/>
          </a:solidFill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Lavado de Manos</a:t>
            </a:r>
          </a:p>
        </p:txBody>
      </p:sp>
      <p:sp>
        <p:nvSpPr>
          <p:cNvPr id="273" name="Figura"/>
          <p:cNvSpPr/>
          <p:nvPr/>
        </p:nvSpPr>
        <p:spPr>
          <a:xfrm>
            <a:off x="3405066" y="6255425"/>
            <a:ext cx="3127560" cy="199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2" y="6458"/>
                </a:moveTo>
                <a:lnTo>
                  <a:pt x="0" y="8604"/>
                </a:lnTo>
                <a:lnTo>
                  <a:pt x="1062" y="15403"/>
                </a:lnTo>
                <a:lnTo>
                  <a:pt x="2566" y="19985"/>
                </a:lnTo>
                <a:lnTo>
                  <a:pt x="9040" y="21600"/>
                </a:lnTo>
                <a:lnTo>
                  <a:pt x="17788" y="19930"/>
                </a:lnTo>
                <a:lnTo>
                  <a:pt x="19729" y="19109"/>
                </a:lnTo>
                <a:lnTo>
                  <a:pt x="21448" y="13103"/>
                </a:lnTo>
                <a:lnTo>
                  <a:pt x="21600" y="9076"/>
                </a:lnTo>
                <a:lnTo>
                  <a:pt x="20369" y="2940"/>
                </a:lnTo>
                <a:lnTo>
                  <a:pt x="16289" y="0"/>
                </a:lnTo>
                <a:lnTo>
                  <a:pt x="372" y="645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Figura"/>
          <p:cNvSpPr/>
          <p:nvPr/>
        </p:nvSpPr>
        <p:spPr>
          <a:xfrm>
            <a:off x="7743332" y="4082104"/>
            <a:ext cx="2418946" cy="271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37"/>
                </a:moveTo>
                <a:lnTo>
                  <a:pt x="7540" y="5733"/>
                </a:lnTo>
                <a:lnTo>
                  <a:pt x="11707" y="4818"/>
                </a:lnTo>
                <a:lnTo>
                  <a:pt x="11315" y="0"/>
                </a:lnTo>
                <a:lnTo>
                  <a:pt x="21600" y="9400"/>
                </a:lnTo>
                <a:lnTo>
                  <a:pt x="10452" y="21600"/>
                </a:lnTo>
                <a:lnTo>
                  <a:pt x="9494" y="15084"/>
                </a:lnTo>
                <a:lnTo>
                  <a:pt x="408" y="14481"/>
                </a:lnTo>
                <a:lnTo>
                  <a:pt x="0" y="5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Lavado de Manos"/>
          <p:cNvSpPr/>
          <p:nvPr/>
        </p:nvSpPr>
        <p:spPr>
          <a:xfrm>
            <a:off x="4038600" y="8039100"/>
            <a:ext cx="1828800" cy="901700"/>
          </a:xfrm>
          <a:prstGeom prst="roundRect">
            <a:avLst>
              <a:gd name="adj" fmla="val 21127"/>
            </a:avLst>
          </a:prstGeom>
          <a:solidFill>
            <a:srgbClr val="008F00"/>
          </a:solidFill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Lavado de Manos</a:t>
            </a:r>
          </a:p>
        </p:txBody>
      </p:sp>
      <p:sp>
        <p:nvSpPr>
          <p:cNvPr id="276" name="Desinfección de Manos"/>
          <p:cNvSpPr/>
          <p:nvPr/>
        </p:nvSpPr>
        <p:spPr>
          <a:xfrm>
            <a:off x="7823200" y="5753100"/>
            <a:ext cx="1955800" cy="901700"/>
          </a:xfrm>
          <a:prstGeom prst="roundRect">
            <a:avLst>
              <a:gd name="adj" fmla="val 21127"/>
            </a:avLst>
          </a:prstGeom>
          <a:solidFill>
            <a:srgbClr val="0096FF"/>
          </a:solidFill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Desinfección de Manos</a:t>
            </a:r>
          </a:p>
        </p:txBody>
      </p:sp>
      <p:sp>
        <p:nvSpPr>
          <p:cNvPr id="277" name="Figura"/>
          <p:cNvSpPr/>
          <p:nvPr/>
        </p:nvSpPr>
        <p:spPr>
          <a:xfrm>
            <a:off x="6270518" y="7150100"/>
            <a:ext cx="4949528" cy="2249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1" extrusionOk="0">
                <a:moveTo>
                  <a:pt x="1954" y="0"/>
                </a:moveTo>
                <a:lnTo>
                  <a:pt x="0" y="9900"/>
                </a:lnTo>
                <a:lnTo>
                  <a:pt x="212" y="11566"/>
                </a:lnTo>
                <a:lnTo>
                  <a:pt x="224" y="13079"/>
                </a:lnTo>
                <a:lnTo>
                  <a:pt x="1992" y="21226"/>
                </a:lnTo>
                <a:cubicBezTo>
                  <a:pt x="1992" y="21226"/>
                  <a:pt x="6113" y="21600"/>
                  <a:pt x="6284" y="21505"/>
                </a:cubicBezTo>
                <a:cubicBezTo>
                  <a:pt x="6455" y="21411"/>
                  <a:pt x="21600" y="20991"/>
                  <a:pt x="21600" y="20991"/>
                </a:cubicBezTo>
                <a:lnTo>
                  <a:pt x="21504" y="9595"/>
                </a:lnTo>
                <a:lnTo>
                  <a:pt x="20258" y="69"/>
                </a:lnTo>
                <a:lnTo>
                  <a:pt x="10132" y="3010"/>
                </a:lnTo>
                <a:lnTo>
                  <a:pt x="9160" y="6514"/>
                </a:lnTo>
                <a:lnTo>
                  <a:pt x="8645" y="6420"/>
                </a:lnTo>
                <a:lnTo>
                  <a:pt x="6865" y="3058"/>
                </a:lnTo>
                <a:lnTo>
                  <a:pt x="195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" name="Desinfección de Manos"/>
          <p:cNvSpPr/>
          <p:nvPr/>
        </p:nvSpPr>
        <p:spPr>
          <a:xfrm>
            <a:off x="8318500" y="6997700"/>
            <a:ext cx="1955800" cy="901700"/>
          </a:xfrm>
          <a:prstGeom prst="roundRect">
            <a:avLst>
              <a:gd name="adj" fmla="val 21127"/>
            </a:avLst>
          </a:prstGeom>
          <a:solidFill>
            <a:srgbClr val="0096FF"/>
          </a:solidFill>
          <a:ln w="12700">
            <a:miter lim="400000"/>
          </a:ln>
          <a:effectLst>
            <a:outerShdw blurRad="635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 err="1"/>
              <a:t>Desinfección</a:t>
            </a:r>
            <a:r>
              <a:rPr dirty="0"/>
              <a:t> de Manos</a:t>
            </a:r>
          </a:p>
        </p:txBody>
      </p:sp>
      <p:sp>
        <p:nvSpPr>
          <p:cNvPr id="279" name="© Organización Mundial de la Salud, Manual Técnico de Referencia para la higiene de manos 2009"/>
          <p:cNvSpPr txBox="1"/>
          <p:nvPr/>
        </p:nvSpPr>
        <p:spPr>
          <a:xfrm>
            <a:off x="1676400" y="9213850"/>
            <a:ext cx="725596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Manual Técnico de Referencia para la higiene de manos 2009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1000" fill="hold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1000" fill="hold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 fill="hold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6" animBg="1" advAuto="0"/>
      <p:bldP spid="271" grpId="2" animBg="1" advAuto="0"/>
      <p:bldP spid="272" grpId="7" animBg="1" advAuto="0"/>
      <p:bldP spid="273" grpId="3" animBg="1" advAuto="0"/>
      <p:bldP spid="274" grpId="4" animBg="1" advAuto="0"/>
      <p:bldP spid="275" grpId="8" animBg="1" advAuto="0"/>
      <p:bldP spid="276" grpId="9" animBg="1" advAuto="0"/>
      <p:bldP spid="277" grpId="5" animBg="1" advAuto="0"/>
      <p:bldP spid="278" grpId="1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Desinfección de Manos"/>
          <p:cNvSpPr/>
          <p:nvPr/>
        </p:nvSpPr>
        <p:spPr>
          <a:xfrm>
            <a:off x="2387972" y="3143250"/>
            <a:ext cx="8228856" cy="3363170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0800" tIns="50800" rIns="50800" bIns="50800" anchor="ctr"/>
          <a:lstStyle>
            <a:lvl1pPr>
              <a:defRPr sz="10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sz="8000" dirty="0" err="1">
                <a:solidFill>
                  <a:srgbClr val="002060"/>
                </a:solidFill>
              </a:rPr>
              <a:t>Desinfección</a:t>
            </a:r>
            <a:r>
              <a:rPr sz="8000" dirty="0">
                <a:solidFill>
                  <a:srgbClr val="002060"/>
                </a:solidFill>
              </a:rPr>
              <a:t> de Manos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8BD388E9-9D64-4204-BB80-707056DD7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903517"/>
              </p:ext>
            </p:extLst>
          </p:nvPr>
        </p:nvGraphicFramePr>
        <p:xfrm>
          <a:off x="1127210" y="3396403"/>
          <a:ext cx="11255290" cy="292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oms">
            <a:extLst>
              <a:ext uri="{FF2B5EF4-FFF2-40B4-BE49-F238E27FC236}">
                <a16:creationId xmlns="" xmlns:a16="http://schemas.microsoft.com/office/drawing/2014/main" id="{E34F923C-3DD7-4BE3-BCEF-296450AC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60" y="522384"/>
            <a:ext cx="1669594" cy="150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Imagen">
            <a:extLst>
              <a:ext uri="{FF2B5EF4-FFF2-40B4-BE49-F238E27FC236}">
                <a16:creationId xmlns="" xmlns:a16="http://schemas.microsoft.com/office/drawing/2014/main" id="{3E251EB6-CB43-47F7-993C-9D251141555C}"/>
              </a:ext>
            </a:extLst>
          </p:cNvPr>
          <p:cNvGrpSpPr/>
          <p:nvPr/>
        </p:nvGrpSpPr>
        <p:grpSpPr>
          <a:xfrm>
            <a:off x="5852581" y="709178"/>
            <a:ext cx="1957919" cy="967222"/>
            <a:chOff x="0" y="0"/>
            <a:chExt cx="2959270" cy="1590312"/>
          </a:xfrm>
        </p:grpSpPr>
        <p:pic>
          <p:nvPicPr>
            <p:cNvPr id="7" name="Imagen" descr="Imagen">
              <a:extLst>
                <a:ext uri="{FF2B5EF4-FFF2-40B4-BE49-F238E27FC236}">
                  <a16:creationId xmlns="" xmlns:a16="http://schemas.microsoft.com/office/drawing/2014/main" id="{F710A214-3DCC-4A34-AF64-CC86F68CA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00" y="50800"/>
              <a:ext cx="2781471" cy="1349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Imagen" descr="Imagen">
              <a:extLst>
                <a:ext uri="{FF2B5EF4-FFF2-40B4-BE49-F238E27FC236}">
                  <a16:creationId xmlns="" xmlns:a16="http://schemas.microsoft.com/office/drawing/2014/main" id="{53EC4152-B49D-4FA4-B8DE-2FE64A2BD9C0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959271" cy="1590313"/>
            </a:xfrm>
            <a:prstGeom prst="rect">
              <a:avLst/>
            </a:prstGeom>
            <a:effectLst/>
          </p:spPr>
        </p:pic>
      </p:grpSp>
      <p:pic>
        <p:nvPicPr>
          <p:cNvPr id="9" name="Picture 4" descr="Resultado de imagen para manos">
            <a:extLst>
              <a:ext uri="{FF2B5EF4-FFF2-40B4-BE49-F238E27FC236}">
                <a16:creationId xmlns="" xmlns:a16="http://schemas.microsoft.com/office/drawing/2014/main" id="{A778A90D-E65C-4A0A-AAA9-9565A684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72" y="263626"/>
            <a:ext cx="2148128" cy="161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FB15A68-8A40-40D0-9F87-5FE626E9B373}"/>
              </a:ext>
            </a:extLst>
          </p:cNvPr>
          <p:cNvSpPr/>
          <p:nvPr/>
        </p:nvSpPr>
        <p:spPr>
          <a:xfrm>
            <a:off x="2078754" y="6892174"/>
            <a:ext cx="99798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es-ES" sz="2800" dirty="0">
                <a:latin typeface="Arial"/>
                <a:cs typeface="Arial"/>
              </a:rPr>
              <a:t>Una de las principales causas de morbilidad y de incremento de la mortalidad de los pacientes hospitalizados.</a:t>
            </a:r>
            <a:endParaRPr lang="es-MX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droppedImage.tiff"/>
          <p:cNvGrpSpPr/>
          <p:nvPr/>
        </p:nvGrpSpPr>
        <p:grpSpPr>
          <a:xfrm>
            <a:off x="703895" y="203200"/>
            <a:ext cx="11595100" cy="2254302"/>
            <a:chOff x="0" y="0"/>
            <a:chExt cx="11595099" cy="2254301"/>
          </a:xfrm>
        </p:grpSpPr>
        <p:pic>
          <p:nvPicPr>
            <p:cNvPr id="286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139700"/>
              <a:ext cx="11163300" cy="169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95100" cy="2254302"/>
            </a:xfrm>
            <a:prstGeom prst="rect">
              <a:avLst/>
            </a:prstGeom>
            <a:effectLst/>
          </p:spPr>
        </p:pic>
      </p:grpSp>
      <p:pic>
        <p:nvPicPr>
          <p:cNvPr id="288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433642"/>
            <a:ext cx="5969000" cy="54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3556000"/>
            <a:ext cx="12255500" cy="53340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90" name="© Organización Mundial de la Salud, 2009"/>
          <p:cNvSpPr txBox="1"/>
          <p:nvPr/>
        </p:nvSpPr>
        <p:spPr>
          <a:xfrm>
            <a:off x="4914900" y="9353550"/>
            <a:ext cx="316527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droppedImage.tiff"/>
          <p:cNvGrpSpPr/>
          <p:nvPr/>
        </p:nvGrpSpPr>
        <p:grpSpPr>
          <a:xfrm>
            <a:off x="703895" y="203200"/>
            <a:ext cx="11595100" cy="2254302"/>
            <a:chOff x="0" y="0"/>
            <a:chExt cx="11595099" cy="2254301"/>
          </a:xfrm>
        </p:grpSpPr>
        <p:pic>
          <p:nvPicPr>
            <p:cNvPr id="293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139700"/>
              <a:ext cx="11163300" cy="169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2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95100" cy="2254302"/>
            </a:xfrm>
            <a:prstGeom prst="rect">
              <a:avLst/>
            </a:prstGeom>
            <a:effectLst/>
          </p:spPr>
        </p:pic>
      </p:grpSp>
      <p:pic>
        <p:nvPicPr>
          <p:cNvPr id="295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433642"/>
            <a:ext cx="5969000" cy="54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3619500"/>
            <a:ext cx="6121400" cy="541205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97" name="droppedImage.tiff" descr="dropped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538" y="3619500"/>
            <a:ext cx="5605163" cy="5410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98" name="© Organización Mundial de la Salud, 2009"/>
          <p:cNvSpPr txBox="1"/>
          <p:nvPr/>
        </p:nvSpPr>
        <p:spPr>
          <a:xfrm>
            <a:off x="4914900" y="9366250"/>
            <a:ext cx="316527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droppedImage.tiff"/>
          <p:cNvGrpSpPr/>
          <p:nvPr/>
        </p:nvGrpSpPr>
        <p:grpSpPr>
          <a:xfrm>
            <a:off x="703895" y="203200"/>
            <a:ext cx="11595100" cy="2254302"/>
            <a:chOff x="0" y="0"/>
            <a:chExt cx="11595099" cy="2254301"/>
          </a:xfrm>
        </p:grpSpPr>
        <p:pic>
          <p:nvPicPr>
            <p:cNvPr id="301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139700"/>
              <a:ext cx="11163300" cy="169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0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95100" cy="2254302"/>
            </a:xfrm>
            <a:prstGeom prst="rect">
              <a:avLst/>
            </a:prstGeom>
            <a:effectLst/>
          </p:spPr>
        </p:pic>
      </p:grpSp>
      <p:pic>
        <p:nvPicPr>
          <p:cNvPr id="303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433642"/>
            <a:ext cx="5969000" cy="54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43300"/>
            <a:ext cx="5961964" cy="54737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05" name="droppedImage.tiff" descr="dropped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010" y="3543300"/>
            <a:ext cx="5767590" cy="54737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06" name="© Organización Mundial de la Salud, 2009"/>
          <p:cNvSpPr txBox="1"/>
          <p:nvPr/>
        </p:nvSpPr>
        <p:spPr>
          <a:xfrm>
            <a:off x="4914900" y="9353550"/>
            <a:ext cx="316527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droppedImage.tiff"/>
          <p:cNvGrpSpPr/>
          <p:nvPr/>
        </p:nvGrpSpPr>
        <p:grpSpPr>
          <a:xfrm>
            <a:off x="703895" y="203200"/>
            <a:ext cx="11595100" cy="2254302"/>
            <a:chOff x="0" y="0"/>
            <a:chExt cx="11595099" cy="2254301"/>
          </a:xfrm>
        </p:grpSpPr>
        <p:pic>
          <p:nvPicPr>
            <p:cNvPr id="309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139700"/>
              <a:ext cx="11163300" cy="169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95100" cy="2254302"/>
            </a:xfrm>
            <a:prstGeom prst="rect">
              <a:avLst/>
            </a:prstGeom>
            <a:effectLst/>
          </p:spPr>
        </p:pic>
      </p:grpSp>
      <p:pic>
        <p:nvPicPr>
          <p:cNvPr id="311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433642"/>
            <a:ext cx="5969000" cy="54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3492500"/>
            <a:ext cx="5854700" cy="5664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13" name="droppedImage.tiff" descr="droppedImag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346" y="3492500"/>
            <a:ext cx="5462754" cy="5664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14" name="© Organización Mundial de la Salud, 2009"/>
          <p:cNvSpPr txBox="1"/>
          <p:nvPr/>
        </p:nvSpPr>
        <p:spPr>
          <a:xfrm>
            <a:off x="4914900" y="9353550"/>
            <a:ext cx="316527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droppedImage.tiff"/>
          <p:cNvGrpSpPr/>
          <p:nvPr/>
        </p:nvGrpSpPr>
        <p:grpSpPr>
          <a:xfrm>
            <a:off x="703895" y="203200"/>
            <a:ext cx="11595100" cy="2254302"/>
            <a:chOff x="0" y="0"/>
            <a:chExt cx="11595099" cy="2254301"/>
          </a:xfrm>
        </p:grpSpPr>
        <p:pic>
          <p:nvPicPr>
            <p:cNvPr id="317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" y="139700"/>
              <a:ext cx="11163300" cy="169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6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95100" cy="2254302"/>
            </a:xfrm>
            <a:prstGeom prst="rect">
              <a:avLst/>
            </a:prstGeom>
            <a:effectLst/>
          </p:spPr>
        </p:pic>
      </p:grpSp>
      <p:pic>
        <p:nvPicPr>
          <p:cNvPr id="319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900" y="2433642"/>
            <a:ext cx="5969000" cy="54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700" y="3340100"/>
            <a:ext cx="6616700" cy="583239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21" name="© Organización Mundial de la Salud, 2009"/>
          <p:cNvSpPr txBox="1"/>
          <p:nvPr/>
        </p:nvSpPr>
        <p:spPr>
          <a:xfrm>
            <a:off x="4914900" y="9353550"/>
            <a:ext cx="3165277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100"/>
              </a:lnSpc>
              <a:spcBef>
                <a:spcPts val="1200"/>
              </a:spcBef>
              <a:defRPr sz="12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rupo"/>
          <p:cNvSpPr/>
          <p:nvPr/>
        </p:nvSpPr>
        <p:spPr>
          <a:xfrm>
            <a:off x="2603450" y="3116634"/>
            <a:ext cx="7797900" cy="3520332"/>
          </a:xfrm>
          <a:prstGeom prst="roundRect">
            <a:avLst>
              <a:gd name="adj" fmla="val 21127"/>
            </a:avLst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0800" tIns="50800" rIns="50800" bIns="50800" anchor="ctr"/>
          <a:lstStyle>
            <a:lvl1pPr>
              <a:defRPr sz="10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sz="8000">
                <a:solidFill>
                  <a:srgbClr val="002060"/>
                </a:solidFill>
              </a:rPr>
              <a:t>Lavado de Manos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26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5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28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314700"/>
            <a:ext cx="9791700" cy="61341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30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33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2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35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0" y="3238500"/>
            <a:ext cx="8382000" cy="621254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37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40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42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3302000"/>
            <a:ext cx="8978900" cy="6124131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44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47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6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49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700" y="3238500"/>
            <a:ext cx="8398934" cy="6299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51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Parte</a:t>
            </a:r>
            <a:r>
              <a:rPr lang="es-ES" dirty="0"/>
              <a:t> del cuerpo humano unida a la extremidad del antebrazo y que comprende desde la muñeca </a:t>
            </a:r>
            <a:r>
              <a:rPr lang="es-ES" dirty="0" err="1"/>
              <a:t>inclusivehasta</a:t>
            </a:r>
            <a:r>
              <a:rPr lang="es-ES" dirty="0"/>
              <a:t> la </a:t>
            </a:r>
            <a:r>
              <a:rPr lang="es-ES" dirty="0" smtClean="0"/>
              <a:t>punta</a:t>
            </a:r>
            <a:r>
              <a:rPr lang="es-ES" dirty="0"/>
              <a:t> </a:t>
            </a:r>
            <a:r>
              <a:rPr lang="es-ES" dirty="0" smtClean="0"/>
              <a:t>de</a:t>
            </a:r>
            <a:r>
              <a:rPr lang="es-ES" dirty="0"/>
              <a:t> los </a:t>
            </a:r>
            <a:r>
              <a:rPr lang="es-ES" dirty="0" smtClean="0"/>
              <a:t>dedos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0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54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56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0" y="3251200"/>
            <a:ext cx="8382000" cy="623956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58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61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0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63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3238500"/>
            <a:ext cx="8511810" cy="62865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65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68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70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300" y="3238500"/>
            <a:ext cx="7701280" cy="6299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72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75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77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300" y="3248049"/>
            <a:ext cx="7683500" cy="624411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79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82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1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84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00" y="3311458"/>
            <a:ext cx="9906000" cy="607394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86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89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8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91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700" y="3314700"/>
            <a:ext cx="9664700" cy="59944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93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396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398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38500"/>
            <a:ext cx="10160001" cy="621333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00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droppedImage.tiff"/>
          <p:cNvGrpSpPr/>
          <p:nvPr/>
        </p:nvGrpSpPr>
        <p:grpSpPr>
          <a:xfrm>
            <a:off x="1290721" y="241300"/>
            <a:ext cx="10405980" cy="2095500"/>
            <a:chOff x="0" y="0"/>
            <a:chExt cx="10405979" cy="2095500"/>
          </a:xfrm>
        </p:grpSpPr>
        <p:pic>
          <p:nvPicPr>
            <p:cNvPr id="403" name="droppedImage.tiff" descr="droppedImage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63500"/>
              <a:ext cx="10202780" cy="182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2" name="droppedImage.tiff" descr="droppedImag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405980" cy="2095500"/>
            </a:xfrm>
            <a:prstGeom prst="rect">
              <a:avLst/>
            </a:prstGeom>
            <a:effectLst/>
          </p:spPr>
        </p:pic>
      </p:grpSp>
      <p:pic>
        <p:nvPicPr>
          <p:cNvPr id="405" name="droppedImage.tiff" descr="dropped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2438400"/>
            <a:ext cx="6416675" cy="59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droppedImage.tiff" descr="dropped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238500"/>
            <a:ext cx="10099302" cy="6197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407" name="© Organización Mundial de la Salud, 2009"/>
          <p:cNvSpPr txBox="1"/>
          <p:nvPr/>
        </p:nvSpPr>
        <p:spPr>
          <a:xfrm>
            <a:off x="5168900" y="266700"/>
            <a:ext cx="2656781" cy="24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spcBef>
                <a:spcPts val="1200"/>
              </a:spcBef>
              <a:defRPr sz="1000" b="1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Organización Mundial de la Salud, 2009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La higiene de manos, realizada de manera correcta, asegura por sí sola una disminución de hasta 1/3 parte de las I.A.A.S.…"/>
          <p:cNvSpPr txBox="1"/>
          <p:nvPr/>
        </p:nvSpPr>
        <p:spPr>
          <a:xfrm>
            <a:off x="2091691" y="625444"/>
            <a:ext cx="10081260" cy="2614049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800" b="1" dirty="0"/>
              <a:t>La </a:t>
            </a:r>
            <a:r>
              <a:rPr sz="2800" b="1" dirty="0" err="1">
                <a:solidFill>
                  <a:srgbClr val="005493"/>
                </a:solidFill>
              </a:rPr>
              <a:t>higiene</a:t>
            </a:r>
            <a:r>
              <a:rPr sz="2800" b="1" dirty="0">
                <a:solidFill>
                  <a:srgbClr val="005493"/>
                </a:solidFill>
              </a:rPr>
              <a:t> de manos</a:t>
            </a:r>
            <a:r>
              <a:rPr sz="2800" b="1" dirty="0"/>
              <a:t>, </a:t>
            </a:r>
            <a:r>
              <a:rPr sz="2800" b="1" dirty="0" err="1"/>
              <a:t>realizada</a:t>
            </a:r>
            <a:r>
              <a:rPr sz="2800" b="1" dirty="0"/>
              <a:t> de manera </a:t>
            </a:r>
            <a:r>
              <a:rPr sz="2800" b="1" dirty="0" err="1"/>
              <a:t>correcta</a:t>
            </a:r>
            <a:r>
              <a:rPr sz="2800" b="1" dirty="0"/>
              <a:t>, </a:t>
            </a:r>
            <a:r>
              <a:rPr sz="2800" b="1" dirty="0" err="1">
                <a:solidFill>
                  <a:srgbClr val="005493"/>
                </a:solidFill>
              </a:rPr>
              <a:t>asegura</a:t>
            </a:r>
            <a:r>
              <a:rPr sz="2800" b="1" dirty="0"/>
              <a:t> por </a:t>
            </a:r>
            <a:r>
              <a:rPr sz="2800" b="1" dirty="0" err="1"/>
              <a:t>sí</a:t>
            </a:r>
            <a:r>
              <a:rPr sz="2800" b="1" dirty="0"/>
              <a:t> sola una </a:t>
            </a:r>
            <a:r>
              <a:rPr sz="2800" b="1" dirty="0" err="1">
                <a:solidFill>
                  <a:srgbClr val="005493"/>
                </a:solidFill>
              </a:rPr>
              <a:t>disminución</a:t>
            </a:r>
            <a:r>
              <a:rPr sz="2800" b="1" dirty="0"/>
              <a:t> de hasta </a:t>
            </a:r>
            <a:r>
              <a:rPr sz="2800" b="1" dirty="0">
                <a:solidFill>
                  <a:srgbClr val="005493"/>
                </a:solidFill>
              </a:rPr>
              <a:t>1/3 </a:t>
            </a:r>
            <a:r>
              <a:rPr sz="2800" b="1" dirty="0" err="1">
                <a:solidFill>
                  <a:srgbClr val="005493"/>
                </a:solidFill>
              </a:rPr>
              <a:t>parte</a:t>
            </a:r>
            <a:r>
              <a:rPr sz="2800" b="1" dirty="0"/>
              <a:t> de las I.A.A.S.</a:t>
            </a:r>
          </a:p>
          <a:p>
            <a:pPr>
              <a:lnSpc>
                <a:spcPct val="120000"/>
              </a:lnSpc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 dirty="0"/>
          </a:p>
          <a:p>
            <a:pPr>
              <a:lnSpc>
                <a:spcPct val="120000"/>
              </a:lnSpc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dirty="0" err="1"/>
              <a:t>Longtin</a:t>
            </a:r>
            <a:r>
              <a:rPr sz="2400" dirty="0"/>
              <a:t> Y, Max H, </a:t>
            </a:r>
            <a:r>
              <a:rPr sz="2400" dirty="0" err="1"/>
              <a:t>Allegranzi</a:t>
            </a:r>
            <a:r>
              <a:rPr sz="2400" dirty="0"/>
              <a:t> B, et al. N </a:t>
            </a:r>
            <a:r>
              <a:rPr sz="2400" dirty="0" err="1"/>
              <a:t>Eng</a:t>
            </a:r>
            <a:r>
              <a:rPr sz="2400" dirty="0"/>
              <a:t> J Med 2011;364:e4</a:t>
            </a:r>
          </a:p>
        </p:txBody>
      </p:sp>
      <p:sp>
        <p:nvSpPr>
          <p:cNvPr id="410" name="Desafortunadamente, la adherencia a la higiene de manos es baja, se sitúa en al rededor del 40% en países desarrollados, siendo aún peor en países en desarrollo.…"/>
          <p:cNvSpPr txBox="1"/>
          <p:nvPr/>
        </p:nvSpPr>
        <p:spPr>
          <a:xfrm>
            <a:off x="2289635" y="4876800"/>
            <a:ext cx="10124528" cy="221515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120000"/>
              </a:lnSpc>
              <a:defRPr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b="1" dirty="0" err="1"/>
              <a:t>Desafortunadamente</a:t>
            </a:r>
            <a:r>
              <a:rPr sz="2400" b="1" dirty="0"/>
              <a:t>, la </a:t>
            </a:r>
            <a:r>
              <a:rPr sz="2400" b="1" dirty="0" err="1">
                <a:solidFill>
                  <a:srgbClr val="0070C0"/>
                </a:solidFill>
              </a:rPr>
              <a:t>adherencia</a:t>
            </a:r>
            <a:r>
              <a:rPr sz="2400" b="1" dirty="0">
                <a:solidFill>
                  <a:srgbClr val="0070C0"/>
                </a:solidFill>
              </a:rPr>
              <a:t> a la </a:t>
            </a:r>
            <a:r>
              <a:rPr sz="2400" b="1" dirty="0" err="1">
                <a:solidFill>
                  <a:srgbClr val="0070C0"/>
                </a:solidFill>
              </a:rPr>
              <a:t>higiene</a:t>
            </a:r>
            <a:r>
              <a:rPr sz="2400" b="1" dirty="0">
                <a:solidFill>
                  <a:srgbClr val="0070C0"/>
                </a:solidFill>
              </a:rPr>
              <a:t> de manos es </a:t>
            </a:r>
            <a:r>
              <a:rPr sz="2400" b="1" dirty="0" err="1">
                <a:solidFill>
                  <a:srgbClr val="0070C0"/>
                </a:solidFill>
              </a:rPr>
              <a:t>baja</a:t>
            </a:r>
            <a:r>
              <a:rPr sz="2400" b="1" dirty="0"/>
              <a:t>, se </a:t>
            </a:r>
            <a:r>
              <a:rPr sz="2400" b="1" dirty="0" err="1"/>
              <a:t>sitúa</a:t>
            </a:r>
            <a:r>
              <a:rPr sz="2400" b="1" dirty="0"/>
              <a:t> </a:t>
            </a:r>
            <a:r>
              <a:rPr sz="2400" b="1" dirty="0" err="1"/>
              <a:t>en</a:t>
            </a:r>
            <a:r>
              <a:rPr sz="2400" b="1" dirty="0"/>
              <a:t> al </a:t>
            </a:r>
            <a:r>
              <a:rPr sz="2400" b="1" dirty="0" err="1"/>
              <a:t>rededor</a:t>
            </a:r>
            <a:r>
              <a:rPr sz="2400" b="1" dirty="0"/>
              <a:t> del </a:t>
            </a:r>
            <a:r>
              <a:rPr sz="2400" b="1" dirty="0">
                <a:solidFill>
                  <a:srgbClr val="0070C0"/>
                </a:solidFill>
              </a:rPr>
              <a:t>40% </a:t>
            </a:r>
            <a:r>
              <a:rPr sz="2400" b="1" dirty="0" err="1"/>
              <a:t>en</a:t>
            </a:r>
            <a:r>
              <a:rPr sz="2400" b="1" dirty="0"/>
              <a:t> </a:t>
            </a:r>
            <a:r>
              <a:rPr sz="2400" b="1" dirty="0" err="1"/>
              <a:t>países</a:t>
            </a:r>
            <a:r>
              <a:rPr sz="2400" b="1" dirty="0"/>
              <a:t> </a:t>
            </a:r>
            <a:r>
              <a:rPr sz="2400" b="1" dirty="0" err="1"/>
              <a:t>desarrollados</a:t>
            </a:r>
            <a:r>
              <a:rPr sz="2400" b="1" dirty="0"/>
              <a:t>, </a:t>
            </a:r>
            <a:r>
              <a:rPr sz="2400" b="1" dirty="0" err="1"/>
              <a:t>siendo</a:t>
            </a:r>
            <a:r>
              <a:rPr sz="2400" b="1" dirty="0"/>
              <a:t> </a:t>
            </a:r>
            <a:r>
              <a:rPr sz="2400" b="1" dirty="0" err="1">
                <a:solidFill>
                  <a:srgbClr val="0070C0"/>
                </a:solidFill>
              </a:rPr>
              <a:t>aún</a:t>
            </a:r>
            <a:r>
              <a:rPr sz="2400" b="1" dirty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peor</a:t>
            </a:r>
            <a:r>
              <a:rPr sz="2400" b="1" dirty="0">
                <a:solidFill>
                  <a:srgbClr val="0070C0"/>
                </a:solidFill>
              </a:rPr>
              <a:t> </a:t>
            </a:r>
            <a:r>
              <a:rPr sz="2400" b="1" dirty="0" err="1"/>
              <a:t>en</a:t>
            </a:r>
            <a:r>
              <a:rPr sz="2400" b="1" dirty="0"/>
              <a:t> </a:t>
            </a:r>
            <a:r>
              <a:rPr sz="2400" b="1" dirty="0" err="1"/>
              <a:t>países</a:t>
            </a:r>
            <a:r>
              <a:rPr sz="2400" b="1" dirty="0"/>
              <a:t> </a:t>
            </a:r>
            <a:r>
              <a:rPr sz="2400" b="1" dirty="0" err="1"/>
              <a:t>en</a:t>
            </a:r>
            <a:r>
              <a:rPr sz="2400" b="1" dirty="0"/>
              <a:t> </a:t>
            </a:r>
            <a:r>
              <a:rPr sz="2400" b="1" dirty="0" err="1"/>
              <a:t>desarrollo</a:t>
            </a:r>
            <a:r>
              <a:rPr sz="2400" b="1" dirty="0"/>
              <a:t>.</a:t>
            </a:r>
          </a:p>
          <a:p>
            <a:pPr algn="r">
              <a:lnSpc>
                <a:spcPct val="120000"/>
              </a:lnSpc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r">
              <a:lnSpc>
                <a:spcPct val="120000"/>
              </a:lnSpc>
              <a:defRPr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dirty="0" err="1"/>
              <a:t>Kampf</a:t>
            </a:r>
            <a:r>
              <a:rPr sz="2400" dirty="0"/>
              <a:t> G, Kramer A. Clin Microbiol Rev. 2004; 17(4):863-93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actores que Influyen en la Baja Adherencia a la Higiene de Manos:"/>
          <p:cNvSpPr txBox="1"/>
          <p:nvPr/>
        </p:nvSpPr>
        <p:spPr>
          <a:xfrm>
            <a:off x="2388695" y="916965"/>
            <a:ext cx="807424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/>
            <a:r>
              <a:rPr sz="3600" dirty="0" err="1">
                <a:solidFill>
                  <a:srgbClr val="002060"/>
                </a:solidFill>
              </a:rPr>
              <a:t>Factores</a:t>
            </a:r>
            <a:r>
              <a:rPr sz="3600" dirty="0">
                <a:solidFill>
                  <a:srgbClr val="002060"/>
                </a:solidFill>
              </a:rPr>
              <a:t> que </a:t>
            </a:r>
            <a:r>
              <a:rPr sz="3600" dirty="0" err="1">
                <a:solidFill>
                  <a:srgbClr val="002060"/>
                </a:solidFill>
              </a:rPr>
              <a:t>Influyen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sz="3600" dirty="0" err="1">
                <a:solidFill>
                  <a:srgbClr val="002060"/>
                </a:solidFill>
              </a:rPr>
              <a:t>en</a:t>
            </a:r>
            <a:r>
              <a:rPr sz="3600" dirty="0">
                <a:solidFill>
                  <a:srgbClr val="002060"/>
                </a:solidFill>
              </a:rPr>
              <a:t> la Baja </a:t>
            </a:r>
            <a:r>
              <a:rPr sz="3600" dirty="0" err="1">
                <a:solidFill>
                  <a:srgbClr val="002060"/>
                </a:solidFill>
              </a:rPr>
              <a:t>Adherencia</a:t>
            </a:r>
            <a:r>
              <a:rPr sz="3600" dirty="0">
                <a:solidFill>
                  <a:srgbClr val="002060"/>
                </a:solidFill>
              </a:rPr>
              <a:t> a la </a:t>
            </a:r>
            <a:r>
              <a:rPr sz="3600" dirty="0" err="1">
                <a:solidFill>
                  <a:srgbClr val="002060"/>
                </a:solidFill>
              </a:rPr>
              <a:t>Higiene</a:t>
            </a:r>
            <a:r>
              <a:rPr sz="3600" dirty="0">
                <a:solidFill>
                  <a:srgbClr val="002060"/>
                </a:solidFill>
              </a:rPr>
              <a:t> de Manos: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5810C4BE-EF72-4158-BB99-A62F38154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70421234"/>
              </p:ext>
            </p:extLst>
          </p:nvPr>
        </p:nvGraphicFramePr>
        <p:xfrm>
          <a:off x="2701705" y="2140556"/>
          <a:ext cx="10161535" cy="669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4" name="Fuente: Macias, A, DeLa Torre, A - Manual para la Prevención de las IAAS, 2014; 14:117"/>
          <p:cNvSpPr txBox="1"/>
          <p:nvPr/>
        </p:nvSpPr>
        <p:spPr>
          <a:xfrm>
            <a:off x="2541860" y="9283536"/>
            <a:ext cx="79210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212121"/>
                </a:solidFill>
              </a:defRPr>
            </a:pP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Fuente</a:t>
            </a:r>
            <a:r>
              <a:t>: Macias, A, DeLa Torre, A - Manual para la Prevención de las IAAS, 2014; 14:117</a:t>
            </a: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="" xmlns:a16="http://schemas.microsoft.com/office/drawing/2014/main" id="{9771FE94-6FFE-4C16-80C4-02E8D455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08" y="3080432"/>
            <a:ext cx="3950173" cy="20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hacinamiento de pacientes">
            <a:extLst>
              <a:ext uri="{FF2B5EF4-FFF2-40B4-BE49-F238E27FC236}">
                <a16:creationId xmlns="" xmlns:a16="http://schemas.microsoft.com/office/drawing/2014/main" id="{70B8E2C0-4082-47A1-B4BE-F8CE2A23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642" y="5488595"/>
            <a:ext cx="3354104" cy="22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5109AF-EBBF-4E3F-AD68-23CD69CC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920" y="3034452"/>
            <a:ext cx="9916160" cy="54389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s-MX" sz="2800" b="1" dirty="0"/>
              <a:t>IMPACTO DE IAAS</a:t>
            </a:r>
          </a:p>
          <a:p>
            <a:endParaRPr lang="es-MX" sz="2800" b="1" dirty="0"/>
          </a:p>
          <a:p>
            <a:pPr marL="1056005" lvl="1" indent="-405765"/>
            <a:r>
              <a:rPr lang="es-MX" sz="2400"/>
              <a:t>Estancia hospitalaria mas prolongada</a:t>
            </a:r>
          </a:p>
          <a:p>
            <a:pPr marL="1056005" lvl="1" indent="-405765"/>
            <a:r>
              <a:rPr lang="es-MX" sz="2250">
                <a:ea typeface="+mn-lt"/>
                <a:cs typeface="+mn-lt"/>
              </a:rPr>
              <a:t>Costos elevados para los sistemas de salud</a:t>
            </a:r>
            <a:endParaRPr lang="es-MX" dirty="0"/>
          </a:p>
          <a:p>
            <a:pPr lvl="1"/>
            <a:r>
              <a:rPr lang="es-MX" sz="2400" dirty="0"/>
              <a:t>Discapacidad a largo plazo </a:t>
            </a:r>
          </a:p>
          <a:p>
            <a:pPr lvl="1"/>
            <a:r>
              <a:rPr lang="es-MX" sz="2400" dirty="0"/>
              <a:t>Resistencia de MOOS a los antimicrobianos </a:t>
            </a:r>
          </a:p>
          <a:p>
            <a:pPr lvl="1"/>
            <a:r>
              <a:rPr lang="es-MX" sz="2400" dirty="0"/>
              <a:t>Masivas cargas financieras </a:t>
            </a:r>
          </a:p>
          <a:p>
            <a:pPr marL="1056005" lvl="1" indent="-405765"/>
            <a:r>
              <a:rPr lang="es-MX" sz="2400"/>
              <a:t>Aumento de decesos </a:t>
            </a:r>
          </a:p>
          <a:p>
            <a:pPr lvl="1"/>
            <a:r>
              <a:rPr lang="es-MX" sz="2400" dirty="0"/>
              <a:t>Estrés emocional pacientes y familiares </a:t>
            </a:r>
          </a:p>
          <a:p>
            <a:pPr lvl="1"/>
            <a:endParaRPr lang="es-MX" sz="2400" dirty="0"/>
          </a:p>
        </p:txBody>
      </p:sp>
      <p:pic>
        <p:nvPicPr>
          <p:cNvPr id="4" name="Picture 2" descr="Resultado de imagen para oms">
            <a:extLst>
              <a:ext uri="{FF2B5EF4-FFF2-40B4-BE49-F238E27FC236}">
                <a16:creationId xmlns="" xmlns:a16="http://schemas.microsoft.com/office/drawing/2014/main" id="{77995535-64A3-470E-8F76-48CFC552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60" y="522384"/>
            <a:ext cx="1669594" cy="150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Imagen">
            <a:extLst>
              <a:ext uri="{FF2B5EF4-FFF2-40B4-BE49-F238E27FC236}">
                <a16:creationId xmlns="" xmlns:a16="http://schemas.microsoft.com/office/drawing/2014/main" id="{1433F224-BDAA-4AB7-95F2-B4CC8B51D899}"/>
              </a:ext>
            </a:extLst>
          </p:cNvPr>
          <p:cNvGrpSpPr/>
          <p:nvPr/>
        </p:nvGrpSpPr>
        <p:grpSpPr>
          <a:xfrm>
            <a:off x="5852581" y="709178"/>
            <a:ext cx="1957919" cy="967222"/>
            <a:chOff x="0" y="0"/>
            <a:chExt cx="2959270" cy="1590312"/>
          </a:xfrm>
        </p:grpSpPr>
        <p:pic>
          <p:nvPicPr>
            <p:cNvPr id="6" name="Imagen" descr="Imagen">
              <a:extLst>
                <a:ext uri="{FF2B5EF4-FFF2-40B4-BE49-F238E27FC236}">
                  <a16:creationId xmlns="" xmlns:a16="http://schemas.microsoft.com/office/drawing/2014/main" id="{DC5F77C3-E4ED-46F9-9426-F89D2E52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0800"/>
              <a:ext cx="2781471" cy="1349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Imagen" descr="Imagen">
              <a:extLst>
                <a:ext uri="{FF2B5EF4-FFF2-40B4-BE49-F238E27FC236}">
                  <a16:creationId xmlns="" xmlns:a16="http://schemas.microsoft.com/office/drawing/2014/main" id="{53DD371C-82E6-4AA8-AEDC-4E16C277692D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59271" cy="1590313"/>
            </a:xfrm>
            <a:prstGeom prst="rect">
              <a:avLst/>
            </a:prstGeom>
            <a:effectLst/>
          </p:spPr>
        </p:pic>
      </p:grpSp>
      <p:pic>
        <p:nvPicPr>
          <p:cNvPr id="8" name="Picture 4" descr="Resultado de imagen para manos">
            <a:extLst>
              <a:ext uri="{FF2B5EF4-FFF2-40B4-BE49-F238E27FC236}">
                <a16:creationId xmlns="" xmlns:a16="http://schemas.microsoft.com/office/drawing/2014/main" id="{DCF1D8C3-4A46-4065-9C42-A2C12A8F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72" y="263626"/>
            <a:ext cx="2148128" cy="161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3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us pacientes ponen su vida en tus manos…"/>
          <p:cNvSpPr txBox="1"/>
          <p:nvPr/>
        </p:nvSpPr>
        <p:spPr>
          <a:xfrm>
            <a:off x="1909777" y="793988"/>
            <a:ext cx="936653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6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s-MX" sz="4000" dirty="0"/>
              <a:t>Los pacientes</a:t>
            </a:r>
            <a:r>
              <a:rPr sz="4000" dirty="0"/>
              <a:t> </a:t>
            </a:r>
            <a:r>
              <a:rPr sz="4000" dirty="0" err="1"/>
              <a:t>ponen</a:t>
            </a:r>
            <a:r>
              <a:rPr sz="4000" dirty="0"/>
              <a:t> </a:t>
            </a:r>
            <a:r>
              <a:rPr sz="4000" dirty="0" err="1"/>
              <a:t>su</a:t>
            </a:r>
            <a:r>
              <a:rPr sz="4000" dirty="0"/>
              <a:t> </a:t>
            </a:r>
            <a:r>
              <a:rPr sz="4000" dirty="0" err="1">
                <a:solidFill>
                  <a:srgbClr val="005493"/>
                </a:solidFill>
              </a:rPr>
              <a:t>vida</a:t>
            </a:r>
            <a:r>
              <a:rPr sz="4000" dirty="0"/>
              <a:t> </a:t>
            </a:r>
            <a:r>
              <a:rPr sz="4000" dirty="0" err="1"/>
              <a:t>en</a:t>
            </a:r>
            <a:r>
              <a:rPr sz="4000" dirty="0"/>
              <a:t> </a:t>
            </a:r>
            <a:r>
              <a:rPr sz="4000" dirty="0" err="1"/>
              <a:t>tus</a:t>
            </a:r>
            <a:r>
              <a:rPr sz="4000" dirty="0"/>
              <a:t> manos…</a:t>
            </a:r>
          </a:p>
        </p:txBody>
      </p:sp>
      <p:sp>
        <p:nvSpPr>
          <p:cNvPr id="417" name="por favor: Lávatelas !!!"/>
          <p:cNvSpPr txBox="1"/>
          <p:nvPr/>
        </p:nvSpPr>
        <p:spPr>
          <a:xfrm>
            <a:off x="2370100" y="2441880"/>
            <a:ext cx="913326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1000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s-MX" sz="6000" dirty="0"/>
              <a:t>Empodérate cuidando la limpieza de tus manos </a:t>
            </a:r>
            <a:endParaRPr sz="8000" dirty="0"/>
          </a:p>
        </p:txBody>
      </p:sp>
      <p:pic>
        <p:nvPicPr>
          <p:cNvPr id="6146" name="Picture 2" descr="Resultado de imagen para niÃ±os mexicanos">
            <a:extLst>
              <a:ext uri="{FF2B5EF4-FFF2-40B4-BE49-F238E27FC236}">
                <a16:creationId xmlns="" xmlns:a16="http://schemas.microsoft.com/office/drawing/2014/main" id="{4C820497-44F2-4602-9AF4-0EC776FC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803" y="4876800"/>
            <a:ext cx="6526847" cy="43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El reto es de todos..."/>
          <p:cNvSpPr txBox="1"/>
          <p:nvPr/>
        </p:nvSpPr>
        <p:spPr>
          <a:xfrm>
            <a:off x="3707804" y="5701355"/>
            <a:ext cx="929699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rgbClr val="9411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El </a:t>
            </a:r>
            <a:r>
              <a:rPr dirty="0" err="1"/>
              <a:t>reto</a:t>
            </a:r>
            <a:r>
              <a:rPr dirty="0"/>
              <a:t> es de </a:t>
            </a:r>
            <a:r>
              <a:rPr dirty="0" err="1"/>
              <a:t>todos</a:t>
            </a:r>
            <a:r>
              <a:rPr dirty="0"/>
              <a:t>...</a:t>
            </a:r>
          </a:p>
        </p:txBody>
      </p:sp>
      <p:pic>
        <p:nvPicPr>
          <p:cNvPr id="420" name="droppedImage.png" descr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3048000"/>
            <a:ext cx="33528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C048BE-46B6-4CD4-A945-F4C1D604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73" y="3115733"/>
            <a:ext cx="11365654" cy="5134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MX" sz="3200" b="1" dirty="0"/>
              <a:t>Riesgo de adquirir IAAS</a:t>
            </a:r>
          </a:p>
          <a:p>
            <a:endParaRPr lang="es-MX" sz="3200" b="1" dirty="0"/>
          </a:p>
          <a:p>
            <a:pPr lvl="1"/>
            <a:r>
              <a:rPr lang="es-MX" sz="2800" b="1" dirty="0">
                <a:solidFill>
                  <a:srgbClr val="C00000"/>
                </a:solidFill>
              </a:rPr>
              <a:t>Agente infeccioso </a:t>
            </a:r>
          </a:p>
          <a:p>
            <a:pPr lvl="2"/>
            <a:r>
              <a:rPr lang="es-MX" sz="2400" dirty="0"/>
              <a:t>Virulencia, capacidad de sobrevivir en el medio ambiente y resistencia microbiana.</a:t>
            </a:r>
          </a:p>
          <a:p>
            <a:pPr lvl="1"/>
            <a:r>
              <a:rPr lang="es-MX" sz="2685" b="1" dirty="0">
                <a:solidFill>
                  <a:srgbClr val="C00000"/>
                </a:solidFill>
              </a:rPr>
              <a:t>Huésped </a:t>
            </a:r>
          </a:p>
          <a:p>
            <a:pPr lvl="2"/>
            <a:r>
              <a:rPr lang="es-MX" sz="2284" dirty="0"/>
              <a:t>Edad avanzado, bajo peso al nacer, comorbilidad, inmunosupresión, etc. </a:t>
            </a:r>
          </a:p>
          <a:p>
            <a:pPr lvl="1"/>
            <a:r>
              <a:rPr lang="es-MX" sz="2685" b="1" dirty="0">
                <a:solidFill>
                  <a:srgbClr val="C00000"/>
                </a:solidFill>
              </a:rPr>
              <a:t>Medio ambiente </a:t>
            </a:r>
          </a:p>
          <a:p>
            <a:pPr lvl="2"/>
            <a:r>
              <a:rPr lang="es-MX" sz="2284" dirty="0"/>
              <a:t>Ingreso a la UTI, hospitalización prolongada, procedimientos, dispositivos invasivos, etc. </a:t>
            </a:r>
          </a:p>
          <a:p>
            <a:pPr lvl="3"/>
            <a:endParaRPr lang="es-MX" sz="2000" dirty="0"/>
          </a:p>
          <a:p>
            <a:pPr lvl="1"/>
            <a:endParaRPr lang="es-MX" sz="2800" dirty="0"/>
          </a:p>
        </p:txBody>
      </p:sp>
      <p:pic>
        <p:nvPicPr>
          <p:cNvPr id="4" name="Picture 2" descr="Resultado de imagen para oms">
            <a:extLst>
              <a:ext uri="{FF2B5EF4-FFF2-40B4-BE49-F238E27FC236}">
                <a16:creationId xmlns="" xmlns:a16="http://schemas.microsoft.com/office/drawing/2014/main" id="{1A0C609E-696A-4973-AE70-1ADE6106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60" y="522384"/>
            <a:ext cx="1669594" cy="150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Imagen">
            <a:extLst>
              <a:ext uri="{FF2B5EF4-FFF2-40B4-BE49-F238E27FC236}">
                <a16:creationId xmlns="" xmlns:a16="http://schemas.microsoft.com/office/drawing/2014/main" id="{B7468592-0021-489F-BAB8-6CD2420D05B7}"/>
              </a:ext>
            </a:extLst>
          </p:cNvPr>
          <p:cNvGrpSpPr/>
          <p:nvPr/>
        </p:nvGrpSpPr>
        <p:grpSpPr>
          <a:xfrm>
            <a:off x="5852581" y="709178"/>
            <a:ext cx="1957919" cy="967222"/>
            <a:chOff x="0" y="0"/>
            <a:chExt cx="2959270" cy="1590312"/>
          </a:xfrm>
        </p:grpSpPr>
        <p:pic>
          <p:nvPicPr>
            <p:cNvPr id="6" name="Imagen" descr="Imagen">
              <a:extLst>
                <a:ext uri="{FF2B5EF4-FFF2-40B4-BE49-F238E27FC236}">
                  <a16:creationId xmlns="" xmlns:a16="http://schemas.microsoft.com/office/drawing/2014/main" id="{6FFCDDDE-7802-4B06-B564-CD4477B37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0800"/>
              <a:ext cx="2781471" cy="1349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Imagen" descr="Imagen">
              <a:extLst>
                <a:ext uri="{FF2B5EF4-FFF2-40B4-BE49-F238E27FC236}">
                  <a16:creationId xmlns="" xmlns:a16="http://schemas.microsoft.com/office/drawing/2014/main" id="{0E452C37-A69E-4FCE-9495-5709E0D5A329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59271" cy="1590313"/>
            </a:xfrm>
            <a:prstGeom prst="rect">
              <a:avLst/>
            </a:prstGeom>
            <a:effectLst/>
          </p:spPr>
        </p:pic>
      </p:grpSp>
      <p:pic>
        <p:nvPicPr>
          <p:cNvPr id="8" name="Picture 4" descr="Resultado de imagen para manos">
            <a:extLst>
              <a:ext uri="{FF2B5EF4-FFF2-40B4-BE49-F238E27FC236}">
                <a16:creationId xmlns="" xmlns:a16="http://schemas.microsoft.com/office/drawing/2014/main" id="{8BA1FB12-B1C3-4D95-93BA-175F68DB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72" y="263626"/>
            <a:ext cx="2148128" cy="161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3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AF9906-B2C3-48F7-858B-0F902BF4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946" y="2694741"/>
            <a:ext cx="9375268" cy="1842347"/>
          </a:xfrm>
        </p:spPr>
        <p:txBody>
          <a:bodyPr/>
          <a:lstStyle/>
          <a:p>
            <a:r>
              <a:rPr lang="es-MX" b="1" dirty="0"/>
              <a:t>IAAS en países desarrollados </a:t>
            </a:r>
          </a:p>
          <a:p>
            <a:pPr lvl="1"/>
            <a:r>
              <a:rPr lang="es-MX" dirty="0">
                <a:highlight>
                  <a:srgbClr val="FFFF00"/>
                </a:highlight>
              </a:rPr>
              <a:t>5-15% </a:t>
            </a:r>
            <a:r>
              <a:rPr lang="es-MX" dirty="0"/>
              <a:t>de los pacientes hospitalizados </a:t>
            </a:r>
          </a:p>
          <a:p>
            <a:pPr lvl="1"/>
            <a:r>
              <a:rPr lang="es-MX" dirty="0">
                <a:highlight>
                  <a:srgbClr val="FFFF00"/>
                </a:highlight>
              </a:rPr>
              <a:t>9-37% </a:t>
            </a:r>
            <a:r>
              <a:rPr lang="es-MX" dirty="0"/>
              <a:t>en las unidades de terapia intensiva</a:t>
            </a:r>
          </a:p>
          <a:p>
            <a:pPr lvl="1"/>
            <a:endParaRPr lang="es-MX" dirty="0"/>
          </a:p>
          <a:p>
            <a:pPr lvl="1"/>
            <a:endParaRPr lang="es-MX" dirty="0"/>
          </a:p>
          <a:p>
            <a:endParaRPr lang="es-MX" dirty="0"/>
          </a:p>
        </p:txBody>
      </p:sp>
      <p:pic>
        <p:nvPicPr>
          <p:cNvPr id="4" name="Picture 2" descr="Resultado de imagen para oms">
            <a:extLst>
              <a:ext uri="{FF2B5EF4-FFF2-40B4-BE49-F238E27FC236}">
                <a16:creationId xmlns="" xmlns:a16="http://schemas.microsoft.com/office/drawing/2014/main" id="{411591B9-3DA7-4EFC-80D6-43D3D933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60" y="522384"/>
            <a:ext cx="1669594" cy="150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Imagen">
            <a:extLst>
              <a:ext uri="{FF2B5EF4-FFF2-40B4-BE49-F238E27FC236}">
                <a16:creationId xmlns="" xmlns:a16="http://schemas.microsoft.com/office/drawing/2014/main" id="{3112DEF4-8604-4C1B-A083-4C593A5D562A}"/>
              </a:ext>
            </a:extLst>
          </p:cNvPr>
          <p:cNvGrpSpPr/>
          <p:nvPr/>
        </p:nvGrpSpPr>
        <p:grpSpPr>
          <a:xfrm>
            <a:off x="5852581" y="709178"/>
            <a:ext cx="1957919" cy="967222"/>
            <a:chOff x="0" y="0"/>
            <a:chExt cx="2959270" cy="1590312"/>
          </a:xfrm>
        </p:grpSpPr>
        <p:pic>
          <p:nvPicPr>
            <p:cNvPr id="6" name="Imagen" descr="Imagen">
              <a:extLst>
                <a:ext uri="{FF2B5EF4-FFF2-40B4-BE49-F238E27FC236}">
                  <a16:creationId xmlns="" xmlns:a16="http://schemas.microsoft.com/office/drawing/2014/main" id="{CDB26818-D19A-4642-AA08-13F642EA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00" y="50800"/>
              <a:ext cx="2781471" cy="1349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Imagen" descr="Imagen">
              <a:extLst>
                <a:ext uri="{FF2B5EF4-FFF2-40B4-BE49-F238E27FC236}">
                  <a16:creationId xmlns="" xmlns:a16="http://schemas.microsoft.com/office/drawing/2014/main" id="{2447FF1A-EDC3-4C68-AE9B-47DA0B123732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59271" cy="1590313"/>
            </a:xfrm>
            <a:prstGeom prst="rect">
              <a:avLst/>
            </a:prstGeom>
            <a:effectLst/>
          </p:spPr>
        </p:pic>
      </p:grpSp>
      <p:pic>
        <p:nvPicPr>
          <p:cNvPr id="8" name="Picture 4" descr="Resultado de imagen para manos">
            <a:extLst>
              <a:ext uri="{FF2B5EF4-FFF2-40B4-BE49-F238E27FC236}">
                <a16:creationId xmlns="" xmlns:a16="http://schemas.microsoft.com/office/drawing/2014/main" id="{4BD4F6EE-4022-4A1B-BC0E-0DFD4CAA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6172" y="263626"/>
            <a:ext cx="2148128" cy="161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4027594-6204-4211-9F90-F551D252EE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56" t="16928" r="11231" b="8035"/>
          <a:stretch/>
        </p:blipFill>
        <p:spPr>
          <a:xfrm>
            <a:off x="-1" y="2373637"/>
            <a:ext cx="13470177" cy="67964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28656EB-507E-4DE3-B673-A85B571BCC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48" t="27767" r="6094" b="7757"/>
          <a:stretch/>
        </p:blipFill>
        <p:spPr>
          <a:xfrm>
            <a:off x="-396253" y="2025019"/>
            <a:ext cx="14262682" cy="59800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B6B4421-CF22-4968-9F85-F3F09D775E5F}"/>
              </a:ext>
            </a:extLst>
          </p:cNvPr>
          <p:cNvSpPr txBox="1"/>
          <p:nvPr/>
        </p:nvSpPr>
        <p:spPr>
          <a:xfrm>
            <a:off x="1456900" y="7529638"/>
            <a:ext cx="10749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En algunos escenarios (Brasil e indonesia), mas de la mitad de los neonatos ingresados en las unidades neonatales adquieren una IAAS. </a:t>
            </a:r>
          </a:p>
        </p:txBody>
      </p:sp>
    </p:spTree>
    <p:extLst>
      <p:ext uri="{BB962C8B-B14F-4D97-AF65-F5344CB8AC3E}">
        <p14:creationId xmlns:p14="http://schemas.microsoft.com/office/powerpoint/2010/main" xmlns="" val="7094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orqué ?"/>
          <p:cNvSpPr txBox="1"/>
          <p:nvPr/>
        </p:nvSpPr>
        <p:spPr>
          <a:xfrm>
            <a:off x="2045481" y="1423908"/>
            <a:ext cx="8913838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4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s-MX" sz="8800" dirty="0">
                <a:solidFill>
                  <a:srgbClr val="002060"/>
                </a:solidFill>
              </a:rPr>
              <a:t>¿</a:t>
            </a:r>
            <a:r>
              <a:rPr sz="8800" dirty="0" err="1">
                <a:solidFill>
                  <a:srgbClr val="002060"/>
                </a:solidFill>
              </a:rPr>
              <a:t>Porqué</a:t>
            </a:r>
            <a:r>
              <a:rPr lang="es-MX" sz="8800" dirty="0">
                <a:solidFill>
                  <a:srgbClr val="002060"/>
                </a:solidFill>
              </a:rPr>
              <a:t> lavarme las manos</a:t>
            </a:r>
            <a:r>
              <a:rPr sz="88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050" name="Picture 2" descr="Resultado de imagen para por que">
            <a:extLst>
              <a:ext uri="{FF2B5EF4-FFF2-40B4-BE49-F238E27FC236}">
                <a16:creationId xmlns="" xmlns:a16="http://schemas.microsoft.com/office/drawing/2014/main" id="{4CE8F5A6-4061-46D2-A2ED-2F40C6EB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134" y="6407426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avado de manos">
            <a:extLst>
              <a:ext uri="{FF2B5EF4-FFF2-40B4-BE49-F238E27FC236}">
                <a16:creationId xmlns="" xmlns:a16="http://schemas.microsoft.com/office/drawing/2014/main" id="{979A710B-809B-4A25-8BFE-94244D11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980" y="6407426"/>
            <a:ext cx="2857500" cy="265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xmlns:p15="http://schemas.microsoft.com/office/powerpoint/2012/main" Requires="p15">
      <p:transition spd="med">
        <p15:prstTrans prst="pageCurlDouble"/>
      </p:transition>
    </mc:Choice>
    <mc:Choice xmlns:p14="http://schemas.microsoft.com/office/powerpoint/2010/main" xmlns="" Requires="p14">
      <p:transition spd="med"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A46F010-D160-4609-8979-FFD8C1EA6C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1B8C4F6-C3AC-4C94-8EC7-E4F7B7E9CD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3041616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B789310-9859-4942-98C8-3D2F12AAA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325120"/>
            <a:ext cx="3041613" cy="9441602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FE9E5460-2AA9-4786-B69C-23DBEF356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E344A2AF-3860-4427-B13E-98021C17AB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DDBDD44E-1DC0-48AB-8FEC-E098D9197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3151FF3E-5E3F-4D82-A684-0003BACEA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C6CBF27E-7F0C-4489-95A7-82DE1C0460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233BE304-221E-425E-A484-4B2E5F405B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10D5734E-EAEA-4A08-86A9-39BD5563E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4D47FE86-98D1-4E35-86E4-16E9A19A6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F00661F9-B224-4DB1-8EFB-ABF9402BDE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="" xmlns:a16="http://schemas.microsoft.com/office/drawing/2014/main" id="{679DCB4E-8D36-4B7A-AF0C-8399F113AE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="" xmlns:a16="http://schemas.microsoft.com/office/drawing/2014/main" id="{4FAD51F6-D24C-4FD6-BEAE-41F0E5A825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87AC773F-6D31-458A-9DD7-76566C8A9C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F1CEC7A-E419-4950-AA57-B00546C29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9032" y="-1117"/>
            <a:ext cx="2513785" cy="9747965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7AE7DCD1-5235-45E8-B229-15A3E3962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C82E58C3-65A5-4079-BF94-E675AA410C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="" xmlns:a16="http://schemas.microsoft.com/office/drawing/2014/main" id="{7AABE1FA-6DC8-4A47-AC5C-F05B9C111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="" xmlns:a16="http://schemas.microsoft.com/office/drawing/2014/main" id="{17BB7298-8900-4C67-B800-BD241F0199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="" xmlns:a16="http://schemas.microsoft.com/office/drawing/2014/main" id="{EE3442F8-53C2-490C-94EF-E423ECB95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="" xmlns:a16="http://schemas.microsoft.com/office/drawing/2014/main" id="{3DBEA916-8B10-493A-8CBF-9B5FA2A4A0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="" xmlns:a16="http://schemas.microsoft.com/office/drawing/2014/main" id="{248DB27B-F9EA-4F81-A746-7D57B768E0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="" xmlns:a16="http://schemas.microsoft.com/office/drawing/2014/main" id="{998E5C90-2A81-4013-AE09-2023B4407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="" xmlns:a16="http://schemas.microsoft.com/office/drawing/2014/main" id="{86A8318B-7607-4519-8EEB-C7DD50965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="" xmlns:a16="http://schemas.microsoft.com/office/drawing/2014/main" id="{5009FB1B-4865-45DB-8727-F012E3ACA5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="" xmlns:a16="http://schemas.microsoft.com/office/drawing/2014/main" id="{5B209B64-3A98-4B1A-857A-2368AFED67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="" xmlns:a16="http://schemas.microsoft.com/office/drawing/2014/main" id="{EB3B5D03-7AE3-411C-A820-6844E7D0C6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3" name="Freeform 11">
            <a:extLst>
              <a:ext uri="{FF2B5EF4-FFF2-40B4-BE49-F238E27FC236}">
                <a16:creationId xmlns="" xmlns:a16="http://schemas.microsoft.com/office/drawing/2014/main" id="{91328346-8BAD-4616-B50B-5CFDA5648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69" y="4851842"/>
            <a:ext cx="1171406" cy="73111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BD4D57A-6377-4110-8A84-308716A1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381" y="1237192"/>
            <a:ext cx="8673654" cy="1711748"/>
          </a:xfrm>
        </p:spPr>
        <p:txBody>
          <a:bodyPr>
            <a:normAutofit/>
          </a:bodyPr>
          <a:lstStyle/>
          <a:p>
            <a:r>
              <a:rPr lang="es-MX" b="1" dirty="0"/>
              <a:t>La transmisión de patógenos asociada con la atención de la salud se produce por contacto directo o indirecto, gotitas, aire y un vehículo común. </a:t>
            </a:r>
          </a:p>
          <a:p>
            <a:endParaRPr lang="es-MX" b="1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E96B9F2-0435-4B0C-9D47-D98A925183D9}"/>
              </a:ext>
            </a:extLst>
          </p:cNvPr>
          <p:cNvSpPr txBox="1"/>
          <p:nvPr/>
        </p:nvSpPr>
        <p:spPr>
          <a:xfrm>
            <a:off x="4023360" y="3597434"/>
            <a:ext cx="715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highlight>
                  <a:srgbClr val="FFFF00"/>
                </a:highlight>
              </a:rPr>
              <a:t>CONTAGIO POR MANOS CONTAMINADAS SE REQUIERE DE ETAPAS SECUENCIALES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A3DA2B0-F6CA-4E83-8B95-092C0DFFFF26}"/>
              </a:ext>
            </a:extLst>
          </p:cNvPr>
          <p:cNvSpPr txBox="1"/>
          <p:nvPr/>
        </p:nvSpPr>
        <p:spPr>
          <a:xfrm>
            <a:off x="215405" y="565073"/>
            <a:ext cx="263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1- MOOS PRESENTES EN LA PIEL DEL PACIENTE U OBJETOS INANIMADOS.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A217984D-C776-4D76-A4A5-63BFD7EEDE0A}"/>
              </a:ext>
            </a:extLst>
          </p:cNvPr>
          <p:cNvSpPr txBox="1"/>
          <p:nvPr/>
        </p:nvSpPr>
        <p:spPr>
          <a:xfrm>
            <a:off x="235523" y="2278834"/>
            <a:ext cx="263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2-SE TRANSFIEREN POR LAS MANOS DE LOS TRABAJADORES.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D8798004-A404-4C5F-B73D-D08AEF56BFC8}"/>
              </a:ext>
            </a:extLst>
          </p:cNvPr>
          <p:cNvSpPr txBox="1"/>
          <p:nvPr/>
        </p:nvSpPr>
        <p:spPr>
          <a:xfrm>
            <a:off x="186374" y="3694075"/>
            <a:ext cx="263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3-LOS MOOS DEBEN SOBREVIVIR EN LAS MANOS POR LO MENOS MINUTOS.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120119CF-B9D7-419F-B2AF-21310E4FDD3A}"/>
              </a:ext>
            </a:extLst>
          </p:cNvPr>
          <p:cNvSpPr txBox="1"/>
          <p:nvPr/>
        </p:nvSpPr>
        <p:spPr>
          <a:xfrm>
            <a:off x="235523" y="5878656"/>
            <a:ext cx="263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4-LAVADO DE MANOS INADECUADO, INEFICIENTE U OMITIDO.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A0B297F9-7F8F-44F6-96CA-088CA374D72F}"/>
              </a:ext>
            </a:extLst>
          </p:cNvPr>
          <p:cNvSpPr txBox="1"/>
          <p:nvPr/>
        </p:nvSpPr>
        <p:spPr>
          <a:xfrm>
            <a:off x="261528" y="7691449"/>
            <a:ext cx="263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5 –EL GERMEN DEBE ENTRAR EN CONTACTO CON EL PACIENTE U OBJETO INANIMADO.</a:t>
            </a:r>
          </a:p>
        </p:txBody>
      </p:sp>
      <p:pic>
        <p:nvPicPr>
          <p:cNvPr id="1026" name="Picture 2" descr="Resultado de imagen para GERMENES">
            <a:extLst>
              <a:ext uri="{FF2B5EF4-FFF2-40B4-BE49-F238E27FC236}">
                <a16:creationId xmlns="" xmlns:a16="http://schemas.microsoft.com/office/drawing/2014/main" id="{0732F1E8-EDA0-49B2-BD8E-7654D584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317" y="5141809"/>
            <a:ext cx="6773781" cy="3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DF30C7C-172A-46E9-B772-AD9FFFBE1E60}"/>
              </a:ext>
            </a:extLst>
          </p:cNvPr>
          <p:cNvSpPr txBox="1"/>
          <p:nvPr/>
        </p:nvSpPr>
        <p:spPr>
          <a:xfrm>
            <a:off x="10588193" y="8973275"/>
            <a:ext cx="230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Aislamiento </a:t>
            </a:r>
          </a:p>
        </p:txBody>
      </p:sp>
    </p:spTree>
    <p:extLst>
      <p:ext uri="{BB962C8B-B14F-4D97-AF65-F5344CB8AC3E}">
        <p14:creationId xmlns:p14="http://schemas.microsoft.com/office/powerpoint/2010/main" xmlns="" val="11800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a transmisión de microorganismos de un paciente a otro se puede producir a través de las manos de los trabajadores de la salud, siendo así un factor de riesgo determinante para la ocurrencia de I.A.A.S., ya que:"/>
          <p:cNvSpPr txBox="1"/>
          <p:nvPr/>
        </p:nvSpPr>
        <p:spPr>
          <a:xfrm>
            <a:off x="293036" y="799725"/>
            <a:ext cx="12418728" cy="157992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21212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3200" dirty="0"/>
              <a:t>La </a:t>
            </a:r>
            <a:r>
              <a:rPr sz="3200" dirty="0" err="1">
                <a:solidFill>
                  <a:srgbClr val="941100"/>
                </a:solidFill>
              </a:rPr>
              <a:t>transmisión</a:t>
            </a:r>
            <a:r>
              <a:rPr sz="3200" dirty="0">
                <a:solidFill>
                  <a:srgbClr val="9411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de </a:t>
            </a:r>
            <a:r>
              <a:rPr lang="es-MX" sz="3200" dirty="0">
                <a:solidFill>
                  <a:srgbClr val="000000"/>
                </a:solidFill>
              </a:rPr>
              <a:t>MOOS</a:t>
            </a:r>
            <a:r>
              <a:rPr sz="3200" dirty="0"/>
              <a:t> </a:t>
            </a:r>
            <a:r>
              <a:rPr sz="3200" dirty="0">
                <a:solidFill>
                  <a:srgbClr val="941100"/>
                </a:solidFill>
              </a:rPr>
              <a:t>de un </a:t>
            </a:r>
            <a:r>
              <a:rPr sz="3200" dirty="0" err="1">
                <a:solidFill>
                  <a:srgbClr val="941100"/>
                </a:solidFill>
              </a:rPr>
              <a:t>paciente</a:t>
            </a:r>
            <a:r>
              <a:rPr sz="3200" dirty="0">
                <a:solidFill>
                  <a:srgbClr val="941100"/>
                </a:solidFill>
              </a:rPr>
              <a:t> a </a:t>
            </a:r>
            <a:r>
              <a:rPr sz="3200" dirty="0" err="1">
                <a:solidFill>
                  <a:srgbClr val="941100"/>
                </a:solidFill>
              </a:rPr>
              <a:t>otro</a:t>
            </a:r>
            <a:r>
              <a:rPr sz="3200" dirty="0"/>
              <a:t> se </a:t>
            </a:r>
            <a:r>
              <a:rPr sz="3200" dirty="0" err="1"/>
              <a:t>puede</a:t>
            </a:r>
            <a:r>
              <a:rPr sz="3200" dirty="0"/>
              <a:t> </a:t>
            </a:r>
            <a:r>
              <a:rPr sz="3200" dirty="0" err="1"/>
              <a:t>producir</a:t>
            </a:r>
            <a:r>
              <a:rPr sz="3200" dirty="0"/>
              <a:t> </a:t>
            </a:r>
            <a:r>
              <a:rPr sz="3200" dirty="0">
                <a:solidFill>
                  <a:srgbClr val="941100"/>
                </a:solidFill>
              </a:rPr>
              <a:t>a </a:t>
            </a:r>
            <a:r>
              <a:rPr sz="3200" dirty="0" err="1">
                <a:solidFill>
                  <a:srgbClr val="941100"/>
                </a:solidFill>
              </a:rPr>
              <a:t>través</a:t>
            </a:r>
            <a:r>
              <a:rPr sz="3200" dirty="0">
                <a:solidFill>
                  <a:srgbClr val="941100"/>
                </a:solidFill>
              </a:rPr>
              <a:t> de las manos de los </a:t>
            </a:r>
            <a:r>
              <a:rPr sz="3200" dirty="0" err="1">
                <a:solidFill>
                  <a:srgbClr val="941100"/>
                </a:solidFill>
              </a:rPr>
              <a:t>trabajadores</a:t>
            </a:r>
            <a:r>
              <a:rPr sz="3200" dirty="0">
                <a:solidFill>
                  <a:srgbClr val="941100"/>
                </a:solidFill>
              </a:rPr>
              <a:t> de la </a:t>
            </a:r>
            <a:r>
              <a:rPr sz="3200" dirty="0" err="1">
                <a:solidFill>
                  <a:srgbClr val="941100"/>
                </a:solidFill>
              </a:rPr>
              <a:t>salud</a:t>
            </a:r>
            <a:r>
              <a:rPr sz="3200" dirty="0">
                <a:solidFill>
                  <a:srgbClr val="941100"/>
                </a:solidFill>
              </a:rPr>
              <a:t>,</a:t>
            </a:r>
            <a:r>
              <a:rPr sz="3200" dirty="0"/>
              <a:t> </a:t>
            </a:r>
            <a:r>
              <a:rPr sz="3200" dirty="0" err="1"/>
              <a:t>siendo</a:t>
            </a:r>
            <a:r>
              <a:rPr sz="3200" dirty="0"/>
              <a:t> </a:t>
            </a:r>
            <a:r>
              <a:rPr sz="3200" dirty="0" err="1"/>
              <a:t>así</a:t>
            </a:r>
            <a:r>
              <a:rPr sz="3200" dirty="0"/>
              <a:t> un </a:t>
            </a:r>
            <a:r>
              <a:rPr sz="3200" dirty="0">
                <a:solidFill>
                  <a:srgbClr val="941100"/>
                </a:solidFill>
              </a:rPr>
              <a:t>factor de </a:t>
            </a:r>
            <a:r>
              <a:rPr sz="3200" dirty="0" err="1">
                <a:solidFill>
                  <a:srgbClr val="941100"/>
                </a:solidFill>
              </a:rPr>
              <a:t>riesgo</a:t>
            </a:r>
            <a:r>
              <a:rPr sz="3200" dirty="0">
                <a:solidFill>
                  <a:srgbClr val="941100"/>
                </a:solidFill>
              </a:rPr>
              <a:t> </a:t>
            </a:r>
            <a:r>
              <a:rPr sz="3200" dirty="0" err="1">
                <a:solidFill>
                  <a:srgbClr val="941100"/>
                </a:solidFill>
              </a:rPr>
              <a:t>determinante</a:t>
            </a:r>
            <a:r>
              <a:rPr sz="3200" dirty="0"/>
              <a:t> para la </a:t>
            </a:r>
            <a:r>
              <a:rPr sz="3200" dirty="0" err="1"/>
              <a:t>ocurrencia</a:t>
            </a:r>
            <a:r>
              <a:rPr sz="3200" dirty="0"/>
              <a:t> de </a:t>
            </a:r>
            <a:r>
              <a:rPr sz="3200" dirty="0">
                <a:solidFill>
                  <a:srgbClr val="FF2600"/>
                </a:solidFill>
              </a:rPr>
              <a:t>I.A.A.S.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ya</a:t>
            </a:r>
            <a:r>
              <a:rPr sz="3200" dirty="0">
                <a:solidFill>
                  <a:srgbClr val="000000"/>
                </a:solidFill>
              </a:rPr>
              <a:t> que:</a:t>
            </a:r>
            <a:r>
              <a:rPr sz="3200" dirty="0"/>
              <a:t> </a:t>
            </a:r>
          </a:p>
        </p:txBody>
      </p:sp>
      <p:sp>
        <p:nvSpPr>
          <p:cNvPr id="182" name="• Los microorganismos están presentes en la piel del paciente y en los objetos que lo rodean."/>
          <p:cNvSpPr txBox="1"/>
          <p:nvPr/>
        </p:nvSpPr>
        <p:spPr>
          <a:xfrm>
            <a:off x="635000" y="3195005"/>
            <a:ext cx="11734800" cy="48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 Los </a:t>
            </a:r>
            <a:r>
              <a:rPr b="1"/>
              <a:t>microorganismos</a:t>
            </a:r>
            <a:r>
              <a:t> están presentes en la </a:t>
            </a:r>
            <a:r>
              <a:rPr b="1"/>
              <a:t>piel del paciente</a:t>
            </a:r>
            <a:r>
              <a:t> y en los </a:t>
            </a:r>
            <a:r>
              <a:rPr b="1"/>
              <a:t>objetos</a:t>
            </a:r>
            <a:r>
              <a:t> que lo rodean.</a:t>
            </a:r>
          </a:p>
        </p:txBody>
      </p:sp>
      <p:grpSp>
        <p:nvGrpSpPr>
          <p:cNvPr id="185" name="Imagen"/>
          <p:cNvGrpSpPr/>
          <p:nvPr/>
        </p:nvGrpSpPr>
        <p:grpSpPr>
          <a:xfrm>
            <a:off x="2328015" y="4503152"/>
            <a:ext cx="8348770" cy="4838701"/>
            <a:chOff x="0" y="0"/>
            <a:chExt cx="8348768" cy="4838700"/>
          </a:xfrm>
        </p:grpSpPr>
        <p:pic>
          <p:nvPicPr>
            <p:cNvPr id="184" name="Imagen" descr="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8170969" cy="459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" name="Imagen" descr="Imagen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348769" cy="4838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11514</TotalTime>
  <Words>1083</Words>
  <Application>Microsoft Office PowerPoint</Application>
  <PresentationFormat>Personalizado</PresentationFormat>
  <Paragraphs>120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Espiral</vt:lpstr>
      <vt:lpstr>    HIGIENE DE MANOS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La HIGIENE DE MANOS es la principal medida cuya eficacia para prevenir la IAAS y difundir la resistencia antimicrobiana ha sido DEMOSTRADA.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HIGIENE DE MANOS</dc:title>
  <dc:creator>Denisse Rivera</dc:creator>
  <cp:lastModifiedBy>JEFE-CALIDAD</cp:lastModifiedBy>
  <cp:revision>36</cp:revision>
  <dcterms:created xsi:type="dcterms:W3CDTF">2019-05-17T05:16:33Z</dcterms:created>
  <dcterms:modified xsi:type="dcterms:W3CDTF">2020-05-14T19:19:27Z</dcterms:modified>
</cp:coreProperties>
</file>